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2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3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4.xml" ContentType="application/vnd.openxmlformats-officedocument.themeOverride+xml"/>
  <Override PartName="/ppt/charts/chart7.xml" ContentType="application/vnd.openxmlformats-officedocument.drawingml.chart+xml"/>
  <Override PartName="/ppt/theme/themeOverride5.xml" ContentType="application/vnd.openxmlformats-officedocument.themeOverride+xml"/>
  <Override PartName="/ppt/charts/chart8.xml" ContentType="application/vnd.openxmlformats-officedocument.drawingml.chart+xml"/>
  <Override PartName="/ppt/theme/themeOverride6.xml" ContentType="application/vnd.openxmlformats-officedocument.themeOverride+xml"/>
  <Override PartName="/ppt/charts/chart9.xml" ContentType="application/vnd.openxmlformats-officedocument.drawingml.chart+xml"/>
  <Override PartName="/ppt/theme/themeOverride7.xml" ContentType="application/vnd.openxmlformats-officedocument.themeOverride+xml"/>
  <Override PartName="/ppt/notesSlides/notesSlide2.xml" ContentType="application/vnd.openxmlformats-officedocument.presentationml.notesSlide+xml"/>
  <Override PartName="/ppt/charts/chart10.xml" ContentType="application/vnd.openxmlformats-officedocument.drawingml.chart+xml"/>
  <Override PartName="/ppt/theme/themeOverride8.xml" ContentType="application/vnd.openxmlformats-officedocument.themeOverride+xml"/>
  <Override PartName="/ppt/charts/chart11.xml" ContentType="application/vnd.openxmlformats-officedocument.drawingml.chart+xml"/>
  <Override PartName="/ppt/theme/themeOverride9.xml" ContentType="application/vnd.openxmlformats-officedocument.themeOverride+xml"/>
  <Override PartName="/ppt/drawings/drawing1.xml" ContentType="application/vnd.openxmlformats-officedocument.drawingml.chartshapes+xml"/>
  <Override PartName="/ppt/charts/chart12.xml" ContentType="application/vnd.openxmlformats-officedocument.drawingml.chart+xml"/>
  <Override PartName="/ppt/theme/themeOverride10.xml" ContentType="application/vnd.openxmlformats-officedocument.themeOverride+xml"/>
  <Override PartName="/ppt/drawings/drawing2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13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4.xml" ContentType="application/vnd.openxmlformats-officedocument.drawingml.chart+xml"/>
  <Override PartName="/ppt/theme/themeOverride11.xml" ContentType="application/vnd.openxmlformats-officedocument.themeOverride+xml"/>
  <Override PartName="/ppt/notesSlides/notesSlide4.xml" ContentType="application/vnd.openxmlformats-officedocument.presentationml.notesSlide+xml"/>
  <Override PartName="/ppt/charts/chart15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6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12.xml" ContentType="application/vnd.openxmlformats-officedocument.themeOverride+xml"/>
  <Override PartName="/ppt/notesSlides/notesSlide5.xml" ContentType="application/vnd.openxmlformats-officedocument.presentationml.notesSlide+xml"/>
  <Override PartName="/ppt/charts/chart17.xml" ContentType="application/vnd.openxmlformats-officedocument.drawingml.chart+xml"/>
  <Override PartName="/ppt/theme/themeOverride13.xml" ContentType="application/vnd.openxmlformats-officedocument.themeOverride+xml"/>
  <Override PartName="/ppt/drawings/drawing3.xml" ContentType="application/vnd.openxmlformats-officedocument.drawingml.chartshapes+xml"/>
  <Override PartName="/ppt/charts/chart18.xml" ContentType="application/vnd.openxmlformats-officedocument.drawingml.chart+xml"/>
  <Override PartName="/ppt/theme/themeOverride14.xml" ContentType="application/vnd.openxmlformats-officedocument.themeOverride+xml"/>
  <Override PartName="/ppt/drawings/drawing4.xml" ContentType="application/vnd.openxmlformats-officedocument.drawingml.chartshapes+xml"/>
  <Override PartName="/ppt/charts/chart19.xml" ContentType="application/vnd.openxmlformats-officedocument.drawingml.chart+xml"/>
  <Override PartName="/ppt/theme/themeOverride15.xml" ContentType="application/vnd.openxmlformats-officedocument.themeOverride+xml"/>
  <Override PartName="/ppt/drawings/drawing5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3"/>
  </p:notesMasterIdLst>
  <p:sldIdLst>
    <p:sldId id="2147483323" r:id="rId2"/>
    <p:sldId id="2147483303" r:id="rId3"/>
    <p:sldId id="433" r:id="rId4"/>
    <p:sldId id="2147483324" r:id="rId5"/>
    <p:sldId id="2147483293" r:id="rId6"/>
    <p:sldId id="2147483320" r:id="rId7"/>
    <p:sldId id="2147483330" r:id="rId8"/>
    <p:sldId id="2147483317" r:id="rId9"/>
    <p:sldId id="2147483329" r:id="rId10"/>
    <p:sldId id="2147483321" r:id="rId11"/>
    <p:sldId id="2147483328" r:id="rId12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699" autoAdjust="0"/>
    <p:restoredTop sz="94660"/>
  </p:normalViewPr>
  <p:slideViewPr>
    <p:cSldViewPr snapToGrid="0">
      <p:cViewPr>
        <p:scale>
          <a:sx n="80" d="100"/>
          <a:sy n="80" d="100"/>
        </p:scale>
        <p:origin x="725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5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6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8.xlsx"/><Relationship Id="rId1" Type="http://schemas.openxmlformats.org/officeDocument/2006/relationships/themeOverride" Target="../theme/themeOverride7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9.xlsx"/><Relationship Id="rId1" Type="http://schemas.openxmlformats.org/officeDocument/2006/relationships/themeOverride" Target="../theme/themeOverride8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10.xlsx"/><Relationship Id="rId1" Type="http://schemas.openxmlformats.org/officeDocument/2006/relationships/themeOverride" Target="../theme/themeOverride9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Excel_Worksheet11.xlsx"/><Relationship Id="rId1" Type="http://schemas.openxmlformats.org/officeDocument/2006/relationships/themeOverride" Target="../theme/themeOverride10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3.xlsx"/><Relationship Id="rId1" Type="http://schemas.openxmlformats.org/officeDocument/2006/relationships/themeOverride" Target="../theme/themeOverride11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9.xml"/><Relationship Id="rId1" Type="http://schemas.microsoft.com/office/2011/relationships/chartStyle" Target="style9.xml"/><Relationship Id="rId5" Type="http://schemas.openxmlformats.org/officeDocument/2006/relationships/package" Target="../embeddings/Microsoft_Excel_Worksheet15.xlsx"/><Relationship Id="rId4" Type="http://schemas.openxmlformats.org/officeDocument/2006/relationships/image" Target="../media/image7.png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package" Target="../embeddings/Microsoft_Excel_Worksheet16.xlsx"/><Relationship Id="rId1" Type="http://schemas.openxmlformats.org/officeDocument/2006/relationships/themeOverride" Target="../theme/themeOverride13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package" Target="../embeddings/Microsoft_Excel_Worksheet17.xlsx"/><Relationship Id="rId1" Type="http://schemas.openxmlformats.org/officeDocument/2006/relationships/themeOverride" Target="../theme/themeOverride14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package" Target="../embeddings/Microsoft_Excel_Worksheet18.xlsx"/><Relationship Id="rId1" Type="http://schemas.openxmlformats.org/officeDocument/2006/relationships/themeOverride" Target="../theme/themeOverrid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e-IL" sz="3600" b="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התפלגות תקלות לפי רמת חומרה – </a:t>
            </a:r>
            <a:r>
              <a:rPr lang="en-US" sz="3600" b="0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Q1 2025</a:t>
            </a:r>
            <a:endParaRPr lang="en-US" sz="3600" b="1" i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e-IL"/>
        </a:p>
      </c:txPr>
    </c:title>
    <c:autoTitleDeleted val="0"/>
    <c:plotArea>
      <c:layout>
        <c:manualLayout>
          <c:layoutTarget val="inner"/>
          <c:xMode val="edge"/>
          <c:yMode val="edge"/>
          <c:x val="4.4031480876499933E-2"/>
          <c:y val="0.30205363529729479"/>
          <c:w val="0.94027436570680312"/>
          <c:h val="0.504534887955730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גיליון1!$B$1</c:f>
              <c:strCache>
                <c:ptCount val="1"/>
                <c:pt idx="0">
                  <c:v>נמוכה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גיליון1!$A$2:$A$5</c:f>
              <c:strCache>
                <c:ptCount val="4"/>
                <c:pt idx="0">
                  <c:v>אפליקציה 1</c:v>
                </c:pt>
                <c:pt idx="1">
                  <c:v>אפליקציה 2</c:v>
                </c:pt>
                <c:pt idx="2">
                  <c:v>אפליקציה 3</c:v>
                </c:pt>
                <c:pt idx="3">
                  <c:v>אפליקציה 4</c:v>
                </c:pt>
              </c:strCache>
            </c:strRef>
          </c:cat>
          <c:val>
            <c:numRef>
              <c:f>גיליון1!$B$2:$B$5</c:f>
              <c:numCache>
                <c:formatCode>General</c:formatCode>
                <c:ptCount val="4"/>
                <c:pt idx="0">
                  <c:v>18</c:v>
                </c:pt>
                <c:pt idx="1">
                  <c:v>20</c:v>
                </c:pt>
                <c:pt idx="2">
                  <c:v>17</c:v>
                </c:pt>
                <c:pt idx="3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95-46E0-8E81-384898D8AE7E}"/>
            </c:ext>
          </c:extLst>
        </c:ser>
        <c:ser>
          <c:idx val="1"/>
          <c:order val="1"/>
          <c:tx>
            <c:strRef>
              <c:f>גיליון1!$C$1</c:f>
              <c:strCache>
                <c:ptCount val="1"/>
                <c:pt idx="0">
                  <c:v>בינונית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גיליון1!$A$2:$A$5</c:f>
              <c:strCache>
                <c:ptCount val="4"/>
                <c:pt idx="0">
                  <c:v>אפליקציה 1</c:v>
                </c:pt>
                <c:pt idx="1">
                  <c:v>אפליקציה 2</c:v>
                </c:pt>
                <c:pt idx="2">
                  <c:v>אפליקציה 3</c:v>
                </c:pt>
                <c:pt idx="3">
                  <c:v>אפליקציה 4</c:v>
                </c:pt>
              </c:strCache>
            </c:strRef>
          </c:cat>
          <c:val>
            <c:numRef>
              <c:f>גיליון1!$C$2:$C$5</c:f>
              <c:numCache>
                <c:formatCode>General</c:formatCode>
                <c:ptCount val="4"/>
                <c:pt idx="0">
                  <c:v>9</c:v>
                </c:pt>
                <c:pt idx="1">
                  <c:v>6</c:v>
                </c:pt>
                <c:pt idx="2">
                  <c:v>8</c:v>
                </c:pt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095-46E0-8E81-384898D8AE7E}"/>
            </c:ext>
          </c:extLst>
        </c:ser>
        <c:ser>
          <c:idx val="2"/>
          <c:order val="2"/>
          <c:tx>
            <c:strRef>
              <c:f>גיליון1!$D$1</c:f>
              <c:strCache>
                <c:ptCount val="1"/>
                <c:pt idx="0">
                  <c:v>גבוהה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גיליון1!$A$2:$A$5</c:f>
              <c:strCache>
                <c:ptCount val="4"/>
                <c:pt idx="0">
                  <c:v>אפליקציה 1</c:v>
                </c:pt>
                <c:pt idx="1">
                  <c:v>אפליקציה 2</c:v>
                </c:pt>
                <c:pt idx="2">
                  <c:v>אפליקציה 3</c:v>
                </c:pt>
                <c:pt idx="3">
                  <c:v>אפליקציה 4</c:v>
                </c:pt>
              </c:strCache>
            </c:strRef>
          </c:cat>
          <c:val>
            <c:numRef>
              <c:f>גיליון1!$D$2:$D$5</c:f>
              <c:numCache>
                <c:formatCode>General</c:formatCode>
                <c:ptCount val="4"/>
                <c:pt idx="0">
                  <c:v>2</c:v>
                </c:pt>
                <c:pt idx="1">
                  <c:v>1</c:v>
                </c:pt>
                <c:pt idx="2">
                  <c:v>7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095-46E0-8E81-384898D8AE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1082848"/>
        <c:axId val="321073728"/>
      </c:barChart>
      <c:catAx>
        <c:axId val="321082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e-IL"/>
          </a:p>
        </c:txPr>
        <c:crossAx val="321073728"/>
        <c:crosses val="autoZero"/>
        <c:auto val="1"/>
        <c:lblAlgn val="ctr"/>
        <c:lblOffset val="100"/>
        <c:noMultiLvlLbl val="0"/>
      </c:catAx>
      <c:valAx>
        <c:axId val="321073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e-IL"/>
          </a:p>
        </c:txPr>
        <c:crossAx val="321082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e-I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rtl="1">
              <a:defRPr sz="3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e-IL" sz="32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התפלגות תקלות לפי רמת חומרה – </a:t>
            </a:r>
            <a:r>
              <a:rPr lang="en-US" sz="32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Q1 2025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1">
            <a:defRPr sz="3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e-IL"/>
        </a:p>
      </c:txPr>
    </c:title>
    <c:autoTitleDeleted val="0"/>
    <c:plotArea>
      <c:layout>
        <c:manualLayout>
          <c:layoutTarget val="inner"/>
          <c:xMode val="edge"/>
          <c:yMode val="edge"/>
          <c:x val="4.4031480876499933E-2"/>
          <c:y val="0.30205363529729479"/>
          <c:w val="0.94027436570680312"/>
          <c:h val="0.504534887955730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גיליון1!$B$1</c:f>
              <c:strCache>
                <c:ptCount val="1"/>
                <c:pt idx="0">
                  <c:v>נמוכה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noFill/>
            </a:ln>
            <a:effectLst/>
          </c:spPr>
          <c:invertIfNegative val="0"/>
          <c:cat>
            <c:strRef>
              <c:f>גיליון1!$A$2:$A$5</c:f>
              <c:strCache>
                <c:ptCount val="4"/>
                <c:pt idx="0">
                  <c:v>אפליקציה 1</c:v>
                </c:pt>
                <c:pt idx="1">
                  <c:v>אפליקציה 2</c:v>
                </c:pt>
                <c:pt idx="2">
                  <c:v>אפליקציה 3</c:v>
                </c:pt>
                <c:pt idx="3">
                  <c:v>אפליקציה 4</c:v>
                </c:pt>
              </c:strCache>
            </c:strRef>
          </c:cat>
          <c:val>
            <c:numRef>
              <c:f>גיליון1!$B$2:$B$5</c:f>
              <c:numCache>
                <c:formatCode>General</c:formatCode>
                <c:ptCount val="4"/>
                <c:pt idx="0">
                  <c:v>18</c:v>
                </c:pt>
                <c:pt idx="1">
                  <c:v>20</c:v>
                </c:pt>
                <c:pt idx="2">
                  <c:v>17</c:v>
                </c:pt>
                <c:pt idx="3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95-46E0-8E81-384898D8AE7E}"/>
            </c:ext>
          </c:extLst>
        </c:ser>
        <c:ser>
          <c:idx val="1"/>
          <c:order val="1"/>
          <c:tx>
            <c:strRef>
              <c:f>גיליון1!$C$1</c:f>
              <c:strCache>
                <c:ptCount val="1"/>
                <c:pt idx="0">
                  <c:v>בינונית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noFill/>
            </a:ln>
            <a:effectLst/>
          </c:spPr>
          <c:invertIfNegative val="0"/>
          <c:cat>
            <c:strRef>
              <c:f>גיליון1!$A$2:$A$5</c:f>
              <c:strCache>
                <c:ptCount val="4"/>
                <c:pt idx="0">
                  <c:v>אפליקציה 1</c:v>
                </c:pt>
                <c:pt idx="1">
                  <c:v>אפליקציה 2</c:v>
                </c:pt>
                <c:pt idx="2">
                  <c:v>אפליקציה 3</c:v>
                </c:pt>
                <c:pt idx="3">
                  <c:v>אפליקציה 4</c:v>
                </c:pt>
              </c:strCache>
            </c:strRef>
          </c:cat>
          <c:val>
            <c:numRef>
              <c:f>גיליון1!$C$2:$C$5</c:f>
              <c:numCache>
                <c:formatCode>General</c:formatCode>
                <c:ptCount val="4"/>
                <c:pt idx="0">
                  <c:v>9</c:v>
                </c:pt>
                <c:pt idx="1">
                  <c:v>6</c:v>
                </c:pt>
                <c:pt idx="2">
                  <c:v>8</c:v>
                </c:pt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095-46E0-8E81-384898D8AE7E}"/>
            </c:ext>
          </c:extLst>
        </c:ser>
        <c:ser>
          <c:idx val="2"/>
          <c:order val="2"/>
          <c:tx>
            <c:strRef>
              <c:f>גיליון1!$D$1</c:f>
              <c:strCache>
                <c:ptCount val="1"/>
                <c:pt idx="0">
                  <c:v>גבוהה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E8B1-4018-AFC9-FFFE0352C0A3}"/>
              </c:ext>
            </c:extLst>
          </c:dPt>
          <c:cat>
            <c:strRef>
              <c:f>גיליון1!$A$2:$A$5</c:f>
              <c:strCache>
                <c:ptCount val="4"/>
                <c:pt idx="0">
                  <c:v>אפליקציה 1</c:v>
                </c:pt>
                <c:pt idx="1">
                  <c:v>אפליקציה 2</c:v>
                </c:pt>
                <c:pt idx="2">
                  <c:v>אפליקציה 3</c:v>
                </c:pt>
                <c:pt idx="3">
                  <c:v>אפליקציה 4</c:v>
                </c:pt>
              </c:strCache>
            </c:strRef>
          </c:cat>
          <c:val>
            <c:numRef>
              <c:f>גיליון1!$D$2:$D$5</c:f>
              <c:numCache>
                <c:formatCode>General</c:formatCode>
                <c:ptCount val="4"/>
                <c:pt idx="0">
                  <c:v>2</c:v>
                </c:pt>
                <c:pt idx="1">
                  <c:v>1</c:v>
                </c:pt>
                <c:pt idx="2">
                  <c:v>7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095-46E0-8E81-384898D8AE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1082848"/>
        <c:axId val="321073728"/>
      </c:barChart>
      <c:catAx>
        <c:axId val="321082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e-IL"/>
          </a:p>
        </c:txPr>
        <c:crossAx val="321073728"/>
        <c:crosses val="autoZero"/>
        <c:auto val="1"/>
        <c:lblAlgn val="ctr"/>
        <c:lblOffset val="100"/>
        <c:noMultiLvlLbl val="0"/>
      </c:catAx>
      <c:valAx>
        <c:axId val="321073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e-IL"/>
          </a:p>
        </c:txPr>
        <c:crossAx val="321082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e-I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lang="en-US" sz="18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he-IL" dirty="0">
                <a:latin typeface="Calibri" panose="020F0502020204030204" pitchFamily="34" charset="0"/>
                <a:cs typeface="Calibri" panose="020F0502020204030204" pitchFamily="34" charset="0"/>
              </a:rPr>
              <a:t>אפליקציה</a:t>
            </a:r>
            <a:r>
              <a:rPr lang="he-IL" baseline="0" dirty="0">
                <a:latin typeface="Calibri" panose="020F0502020204030204" pitchFamily="34" charset="0"/>
                <a:cs typeface="Calibri" panose="020F0502020204030204" pitchFamily="34" charset="0"/>
              </a:rPr>
              <a:t> 1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en-US" sz="18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IL"/>
        </a:p>
      </c:txPr>
    </c:title>
    <c:autoTitleDeleted val="0"/>
    <c:plotArea>
      <c:layout>
        <c:manualLayout>
          <c:layoutTarget val="inner"/>
          <c:xMode val="edge"/>
          <c:yMode val="edge"/>
          <c:x val="4.2313458829943508E-2"/>
          <c:y val="0.22998805256869773"/>
          <c:w val="0.91537308234011294"/>
          <c:h val="0.667911269155871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אפליקציה 1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I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Sheet1!$B$1:$D$1</c:f>
              <c:strCache>
                <c:ptCount val="3"/>
                <c:pt idx="0">
                  <c:v>נמוכה</c:v>
                </c:pt>
                <c:pt idx="1">
                  <c:v>בינונית</c:v>
                </c:pt>
                <c:pt idx="2">
                  <c:v>גבוהה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18</c:v>
                </c:pt>
                <c:pt idx="1">
                  <c:v>9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90-4D23-ACF7-DC304514BC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6"/>
        <c:overlap val="-27"/>
        <c:axId val="336446607"/>
        <c:axId val="336448527"/>
      </c:barChart>
      <c:catAx>
        <c:axId val="3364466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spc="0" baseline="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IL"/>
          </a:p>
        </c:txPr>
        <c:crossAx val="336448527"/>
        <c:crosses val="autoZero"/>
        <c:auto val="1"/>
        <c:lblAlgn val="ctr"/>
        <c:lblOffset val="100"/>
        <c:noMultiLvlLbl val="0"/>
      </c:catAx>
      <c:valAx>
        <c:axId val="336448527"/>
        <c:scaling>
          <c:orientation val="minMax"/>
          <c:max val="20"/>
        </c:scaling>
        <c:delete val="0"/>
        <c:axPos val="l"/>
        <c:numFmt formatCode="General" sourceLinked="1"/>
        <c:majorTickMark val="out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IL"/>
          </a:p>
        </c:txPr>
        <c:crossAx val="3364466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IL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lang="en-US" sz="18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he-IL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אפליקציה</a:t>
            </a:r>
            <a:r>
              <a:rPr lang="he-IL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</a:t>
            </a:r>
            <a:endParaRPr lang="en-US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en-US" sz="18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IL"/>
        </a:p>
      </c:txPr>
    </c:title>
    <c:autoTitleDeleted val="0"/>
    <c:plotArea>
      <c:layout>
        <c:manualLayout>
          <c:layoutTarget val="inner"/>
          <c:xMode val="edge"/>
          <c:yMode val="edge"/>
          <c:x val="4.2313458829943508E-2"/>
          <c:y val="0.22998805256869773"/>
          <c:w val="0.91537308234011294"/>
          <c:h val="0.667911269155871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Sheet1!$A$3</c:f>
              <c:strCache>
                <c:ptCount val="1"/>
                <c:pt idx="0">
                  <c:v>אפליקציה 2</c:v>
                </c:pt>
              </c:strCache>
            </c:strRef>
          </c:tx>
          <c:spPr>
            <a:solidFill>
              <a:sysClr val="window" lastClr="FFFFFF">
                <a:lumMod val="95000"/>
              </a:sys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ysClr val="window" lastClr="FFFFFF">
                  <a:lumMod val="95000"/>
                </a:sys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6C06-4DBF-8551-67365F0BEEA2}"/>
              </c:ext>
            </c:extLst>
          </c:dPt>
          <c:dPt>
            <c:idx val="1"/>
            <c:invertIfNegative val="0"/>
            <c:bubble3D val="0"/>
            <c:spPr>
              <a:solidFill>
                <a:sysClr val="window" lastClr="FFFFFF">
                  <a:lumMod val="95000"/>
                </a:sys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C06-4DBF-8551-67365F0BEEA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800" b="1" i="0" u="none" strike="noStrike" kern="1200" spc="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I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Sheet1!$B$1:$D$1</c:f>
              <c:strCache>
                <c:ptCount val="3"/>
                <c:pt idx="0">
                  <c:v>נמוכה</c:v>
                </c:pt>
                <c:pt idx="1">
                  <c:v>בינונית</c:v>
                </c:pt>
                <c:pt idx="2">
                  <c:v>גבוהה</c:v>
                </c:pt>
              </c:strCache>
            </c:strRef>
          </c:cat>
          <c:val>
            <c:numRef>
              <c:f>Sheet1!$B$3:$D$3</c:f>
              <c:numCache>
                <c:formatCode>General</c:formatCode>
                <c:ptCount val="3"/>
                <c:pt idx="0">
                  <c:v>20</c:v>
                </c:pt>
                <c:pt idx="1">
                  <c:v>6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06-4DBF-8551-67365F0BEE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6"/>
        <c:overlap val="-27"/>
        <c:axId val="336446607"/>
        <c:axId val="336448527"/>
      </c:barChart>
      <c:catAx>
        <c:axId val="3364466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spc="0" baseline="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IL"/>
          </a:p>
        </c:txPr>
        <c:crossAx val="336448527"/>
        <c:crosses val="autoZero"/>
        <c:auto val="1"/>
        <c:lblAlgn val="ctr"/>
        <c:lblOffset val="100"/>
        <c:noMultiLvlLbl val="0"/>
      </c:catAx>
      <c:valAx>
        <c:axId val="336448527"/>
        <c:scaling>
          <c:orientation val="minMax"/>
          <c:max val="20"/>
        </c:scaling>
        <c:delete val="0"/>
        <c:axPos val="l"/>
        <c:numFmt formatCode="General" sourceLinked="1"/>
        <c:majorTickMark val="out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600" b="0" i="0" u="none" strike="noStrike" kern="1200" spc="0" baseline="0">
                <a:solidFill>
                  <a:schemeClr val="tx1"/>
                </a:solidFill>
                <a:latin typeface="Bahnschrift Condensed" panose="020B0502040204020203" pitchFamily="34" charset="0"/>
                <a:ea typeface="+mn-ea"/>
                <a:cs typeface="+mn-cs"/>
              </a:defRPr>
            </a:pPr>
            <a:endParaRPr lang="en-IL"/>
          </a:p>
        </c:txPr>
        <c:crossAx val="3364466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 w="9525" cap="flat" cmpd="sng" algn="ctr">
      <a:noFill/>
      <a:round/>
    </a:ln>
    <a:effectLst/>
  </c:spPr>
  <c:txPr>
    <a:bodyPr/>
    <a:lstStyle/>
    <a:p>
      <a:pPr algn="ctr" rtl="0">
        <a:defRPr lang="en-US" sz="2400" b="0" i="0" u="none" strike="noStrike" kern="1200" spc="0" baseline="0">
          <a:solidFill>
            <a:schemeClr val="tx1"/>
          </a:solidFill>
          <a:latin typeface="Bahnschrift Condensed" panose="020B0502040204020203" pitchFamily="34" charset="0"/>
          <a:ea typeface="+mn-ea"/>
          <a:cs typeface="+mn-cs"/>
        </a:defRPr>
      </a:pPr>
      <a:endParaRPr lang="en-IL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lang="en-US" sz="1800" b="1" i="0" u="none" strike="noStrike" kern="1200" spc="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r>
              <a:rPr lang="he-IL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אפליקציה</a:t>
            </a:r>
            <a:r>
              <a:rPr lang="he-IL" baseline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</a:t>
            </a:r>
            <a:endParaRPr lang="en-US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en-US" sz="1800" b="1" i="0" u="none" strike="noStrike" kern="1200" spc="0" baseline="0">
              <a:solidFill>
                <a:srgbClr val="FF0000"/>
              </a:solidFill>
              <a:latin typeface="+mn-lt"/>
              <a:ea typeface="+mn-ea"/>
              <a:cs typeface="+mn-cs"/>
            </a:defRPr>
          </a:pPr>
          <a:endParaRPr lang="en-IL"/>
        </a:p>
      </c:txPr>
    </c:title>
    <c:autoTitleDeleted val="0"/>
    <c:plotArea>
      <c:layout>
        <c:manualLayout>
          <c:layoutTarget val="inner"/>
          <c:xMode val="edge"/>
          <c:yMode val="edge"/>
          <c:x val="4.2313458829943508E-2"/>
          <c:y val="0.22998805256869773"/>
          <c:w val="0.91537308234011294"/>
          <c:h val="0.667911269155871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Sheet1!$A$4</c:f>
              <c:strCache>
                <c:ptCount val="1"/>
                <c:pt idx="0">
                  <c:v>אפליקציה 3</c:v>
                </c:pt>
              </c:strCache>
            </c:strRef>
          </c:tx>
          <c:spPr>
            <a:solidFill>
              <a:sysClr val="window" lastClr="FFFFFF">
                <a:lumMod val="95000"/>
              </a:sys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B9D8-4C48-8977-AD450C5B24C1}"/>
              </c:ext>
            </c:extLst>
          </c:dPt>
          <c:dLbls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8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IL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B9D8-4C48-8977-AD450C5B24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8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I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Sheet1!$B$1:$D$1</c:f>
              <c:strCache>
                <c:ptCount val="3"/>
                <c:pt idx="0">
                  <c:v>נמוכה</c:v>
                </c:pt>
                <c:pt idx="1">
                  <c:v>בינונית</c:v>
                </c:pt>
                <c:pt idx="2">
                  <c:v>גבוהה</c:v>
                </c:pt>
              </c:strCache>
            </c:strRef>
          </c:cat>
          <c:val>
            <c:numRef>
              <c:f>Sheet1!$B$4:$D$4</c:f>
              <c:numCache>
                <c:formatCode>General</c:formatCode>
                <c:ptCount val="3"/>
                <c:pt idx="0">
                  <c:v>17</c:v>
                </c:pt>
                <c:pt idx="1">
                  <c:v>8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92-46F1-A831-A03DA176D6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6"/>
        <c:overlap val="-27"/>
        <c:axId val="336446607"/>
        <c:axId val="336448527"/>
      </c:barChart>
      <c:catAx>
        <c:axId val="3364466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spc="0" baseline="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IL"/>
          </a:p>
        </c:txPr>
        <c:crossAx val="336448527"/>
        <c:crosses val="autoZero"/>
        <c:auto val="1"/>
        <c:lblAlgn val="ctr"/>
        <c:lblOffset val="100"/>
        <c:noMultiLvlLbl val="0"/>
      </c:catAx>
      <c:valAx>
        <c:axId val="336448527"/>
        <c:scaling>
          <c:orientation val="minMax"/>
          <c:max val="20"/>
        </c:scaling>
        <c:delete val="0"/>
        <c:axPos val="l"/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IL"/>
          </a:p>
        </c:txPr>
        <c:crossAx val="3364466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IL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lang="en-US" sz="18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he-IL" dirty="0">
                <a:latin typeface="Calibri" panose="020F0502020204030204" pitchFamily="34" charset="0"/>
                <a:cs typeface="Calibri" panose="020F0502020204030204" pitchFamily="34" charset="0"/>
              </a:rPr>
              <a:t>אפליקציה</a:t>
            </a:r>
            <a:r>
              <a:rPr lang="he-IL" baseline="0" dirty="0">
                <a:latin typeface="Calibri" panose="020F0502020204030204" pitchFamily="34" charset="0"/>
                <a:cs typeface="Calibri" panose="020F0502020204030204" pitchFamily="34" charset="0"/>
              </a:rPr>
              <a:t> 4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en-US" sz="18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IL"/>
        </a:p>
      </c:txPr>
    </c:title>
    <c:autoTitleDeleted val="0"/>
    <c:plotArea>
      <c:layout>
        <c:manualLayout>
          <c:layoutTarget val="inner"/>
          <c:xMode val="edge"/>
          <c:yMode val="edge"/>
          <c:x val="4.2313458829943508E-2"/>
          <c:y val="0.22998805256869773"/>
          <c:w val="0.91537308234011294"/>
          <c:h val="0.667911269155871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Sheet1!$A$5</c:f>
              <c:strCache>
                <c:ptCount val="1"/>
                <c:pt idx="0">
                  <c:v>אפליקציה 4</c:v>
                </c:pt>
              </c:strCache>
            </c:strRef>
          </c:tx>
          <c:spPr>
            <a:solidFill>
              <a:sysClr val="window" lastClr="FFFFFF">
                <a:lumMod val="95000"/>
              </a:sys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ysClr val="window" lastClr="FFFFFF">
                  <a:lumMod val="95000"/>
                </a:sys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6DE-475A-83B3-C151F3EB6C07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8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IL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16DE-475A-83B3-C151F3EB6C0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8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I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Sheet1!$B$1:$D$1</c:f>
              <c:strCache>
                <c:ptCount val="3"/>
                <c:pt idx="0">
                  <c:v>נמוכה</c:v>
                </c:pt>
                <c:pt idx="1">
                  <c:v>בינונית</c:v>
                </c:pt>
                <c:pt idx="2">
                  <c:v>גבוהה</c:v>
                </c:pt>
              </c:strCache>
            </c:strRef>
          </c:cat>
          <c:val>
            <c:numRef>
              <c:f>Sheet1!$B$5:$D$5</c:f>
              <c:numCache>
                <c:formatCode>General</c:formatCode>
                <c:ptCount val="3"/>
                <c:pt idx="0">
                  <c:v>19</c:v>
                </c:pt>
                <c:pt idx="1">
                  <c:v>7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DE-475A-83B3-C151F3EB6C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6"/>
        <c:overlap val="-27"/>
        <c:axId val="336446607"/>
        <c:axId val="336448527"/>
      </c:barChart>
      <c:catAx>
        <c:axId val="3364466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spc="0" baseline="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IL"/>
          </a:p>
        </c:txPr>
        <c:crossAx val="336448527"/>
        <c:crosses val="autoZero"/>
        <c:auto val="1"/>
        <c:lblAlgn val="ctr"/>
        <c:lblOffset val="100"/>
        <c:noMultiLvlLbl val="0"/>
      </c:catAx>
      <c:valAx>
        <c:axId val="33644852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endParaRPr lang="en-IL"/>
          </a:p>
        </c:txPr>
        <c:crossAx val="3364466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IL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0765432098765431E-2"/>
          <c:y val="0.35685944444444445"/>
          <c:w val="0.91846913580246914"/>
          <c:h val="0.4803216666666666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ysClr val="window" lastClr="FFFFFF">
                <a:lumMod val="95000"/>
              </a:sysClr>
            </a:solidFill>
            <a:ln>
              <a:solidFill>
                <a:sysClr val="windowText" lastClr="000000"/>
              </a:solidFill>
            </a:ln>
          </c:spPr>
          <c:invertIfNegative val="0"/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4B14-44F2-AD8C-D57BBB3F9D6C}"/>
              </c:ext>
            </c:extLst>
          </c:dPt>
          <c:dLbls>
            <c:dLbl>
              <c:idx val="2"/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kumimoji="0" lang="en-US" sz="2400" b="0" i="0" u="none" strike="noStrike" kern="1200" cap="none" spc="-150" normalizeH="0" baseline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ahnschrift" panose="020B0502040204020203" pitchFamily="34" charset="0"/>
                        <a:ea typeface="+mn-ea"/>
                        <a:cs typeface="Calibri" panose="020F0502020204030204" pitchFamily="34" charset="0"/>
                      </a:defRPr>
                    </a:pPr>
                    <a:fld id="{E87B4288-99DB-4CC3-A2E2-5123BCEA8625}" type="VALUE">
                      <a:rPr lang="en-US">
                        <a:latin typeface="Calibri" panose="020F0502020204030204" pitchFamily="34" charset="0"/>
                      </a:rPr>
                      <a:pPr>
                        <a:defRPr kumimoji="0" lang="en-US" sz="2400" b="0" i="0" u="none" strike="noStrike" kern="1200" cap="none" spc="-150" normalizeH="0" baseline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hnschrift" panose="020B0502040204020203" pitchFamily="34" charset="0"/>
                          <a:ea typeface="+mn-ea"/>
                          <a:cs typeface="Calibri" panose="020F0502020204030204" pitchFamily="34" charset="0"/>
                        </a:defRPr>
                      </a:pPr>
                      <a:t>[ערך]</a:t>
                    </a:fld>
                    <a:endParaRPr lang="he-IL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B14-44F2-AD8C-D57BBB3F9D6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kumimoji="0" lang="en-US" sz="1200" b="0" i="0" u="none" strike="noStrike" kern="1200" cap="none" spc="-15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Bahnschrift" panose="020B0502040204020203" pitchFamily="34" charset="0"/>
                    <a:ea typeface="+mn-ea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1</c:v>
                </c:pt>
                <c:pt idx="2">
                  <c:v>7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14-44F2-AD8C-D57BBB3F9D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6"/>
        <c:overlap val="-27"/>
        <c:axId val="336446607"/>
        <c:axId val="336448527"/>
      </c:barChart>
      <c:catAx>
        <c:axId val="3364466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vert="horz"/>
          <a:lstStyle/>
          <a:p>
            <a:pPr algn="ctr">
              <a:defRPr lang="en-US" sz="1200" b="0" i="0" u="none" strike="noStrike" kern="1200" spc="0" baseline="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IL"/>
          </a:p>
        </c:txPr>
        <c:crossAx val="336448527"/>
        <c:crosses val="autoZero"/>
        <c:auto val="1"/>
        <c:lblAlgn val="ctr"/>
        <c:lblOffset val="100"/>
        <c:noMultiLvlLbl val="0"/>
      </c:catAx>
      <c:valAx>
        <c:axId val="336448527"/>
        <c:scaling>
          <c:orientation val="minMax"/>
          <c:max val="20"/>
        </c:scaling>
        <c:delete val="0"/>
        <c:axPos val="l"/>
        <c:numFmt formatCode="General" sourceLinked="1"/>
        <c:majorTickMark val="out"/>
        <c:minorTickMark val="none"/>
        <c:tickLblPos val="none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IL"/>
          </a:p>
        </c:txPr>
        <c:crossAx val="3364466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 w="9525" cap="flat" cmpd="sng" algn="ctr">
      <a:noFill/>
      <a:round/>
    </a:ln>
    <a:effectLst/>
  </c:spPr>
  <c:txPr>
    <a:bodyPr/>
    <a:lstStyle/>
    <a:p>
      <a:pPr algn="ctr" rtl="0">
        <a:defRPr lang="en-US" sz="1200" b="0" i="0" u="none" strike="noStrike" kern="1200" spc="0" baseline="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pPr>
      <a:endParaRPr lang="en-IL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7157178262192866E-2"/>
          <c:y val="0.37103666666666668"/>
          <c:w val="0.91537308234011294"/>
          <c:h val="0.4767277777777777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low</c:v>
                </c:pt>
              </c:strCache>
            </c:strRef>
          </c:tx>
          <c:spPr>
            <a:solidFill>
              <a:sysClr val="window" lastClr="FFFFFF">
                <a:lumMod val="95000"/>
              </a:sysClr>
            </a:solidFill>
            <a:ln>
              <a:solidFill>
                <a:sysClr val="windowText" lastClr="000000"/>
              </a:solidFill>
            </a:ln>
          </c:spPr>
          <c:invertIfNegative val="0"/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90E7-4E14-AA31-9CB14B5D5D3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he-I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Sheet1!$B$2:$B$5</c:f>
              <c:numCache>
                <c:formatCode>General</c:formatCode>
                <c:ptCount val="4"/>
                <c:pt idx="0">
                  <c:v>18</c:v>
                </c:pt>
                <c:pt idx="1">
                  <c:v>20</c:v>
                </c:pt>
                <c:pt idx="2">
                  <c:v>17</c:v>
                </c:pt>
                <c:pt idx="3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0E7-4E14-AA31-9CB14B5D5D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6"/>
        <c:overlap val="-27"/>
        <c:axId val="336446607"/>
        <c:axId val="336448527"/>
      </c:barChart>
      <c:catAx>
        <c:axId val="3364466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vert="horz"/>
          <a:lstStyle/>
          <a:p>
            <a:pPr algn="ctr">
              <a:defRPr lang="en-US" sz="1100" b="0" i="0" u="none" strike="noStrike" kern="1200" baseline="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IL"/>
          </a:p>
        </c:txPr>
        <c:crossAx val="336448527"/>
        <c:crosses val="autoZero"/>
        <c:auto val="1"/>
        <c:lblAlgn val="ctr"/>
        <c:lblOffset val="100"/>
        <c:noMultiLvlLbl val="0"/>
      </c:catAx>
      <c:valAx>
        <c:axId val="336448527"/>
        <c:scaling>
          <c:orientation val="minMax"/>
          <c:max val="20"/>
          <c:min val="0"/>
        </c:scaling>
        <c:delete val="0"/>
        <c:axPos val="l"/>
        <c:numFmt formatCode="General" sourceLinked="1"/>
        <c:majorTickMark val="out"/>
        <c:minorTickMark val="none"/>
        <c:tickLblPos val="none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IL"/>
          </a:p>
        </c:txPr>
        <c:crossAx val="3364466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 w="9525" cap="flat" cmpd="sng" algn="ctr">
      <a:noFill/>
      <a:round/>
    </a:ln>
    <a:effectLst/>
  </c:spPr>
  <c:txPr>
    <a:bodyPr/>
    <a:lstStyle/>
    <a:p>
      <a:pPr algn="ctr" rtl="0">
        <a:defRPr lang="en-US" sz="1200" b="0" i="0" u="none" strike="noStrike" kern="1200" spc="0" baseline="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pPr>
      <a:endParaRPr lang="en-IL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7157178262192866E-2"/>
          <c:y val="0.36866277777777778"/>
          <c:w val="0.91537308234011294"/>
          <c:h val="0.479101666666666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Medium</c:v>
                </c:pt>
              </c:strCache>
            </c:strRef>
          </c:tx>
          <c:spPr>
            <a:solidFill>
              <a:sysClr val="window" lastClr="FFFFFF">
                <a:lumMod val="95000"/>
              </a:sysClr>
            </a:solidFill>
            <a:ln>
              <a:solidFill>
                <a:sysClr val="windowText" lastClr="000000"/>
              </a:solidFill>
            </a:ln>
          </c:spPr>
          <c:invertIfNegative val="0"/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CF75-4159-AA22-3F19D8B089D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he-I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6</c:v>
                </c:pt>
                <c:pt idx="2">
                  <c:v>8</c:v>
                </c:pt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F75-4159-AA22-3F19D8B089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6"/>
        <c:overlap val="-27"/>
        <c:axId val="336446607"/>
        <c:axId val="336448527"/>
      </c:barChart>
      <c:catAx>
        <c:axId val="3364466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vert="horz"/>
          <a:lstStyle/>
          <a:p>
            <a:pPr algn="ctr">
              <a:defRPr lang="en-US" sz="1100" b="0" i="0" u="none" strike="noStrike" kern="1200" baseline="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IL"/>
          </a:p>
        </c:txPr>
        <c:crossAx val="336448527"/>
        <c:crosses val="autoZero"/>
        <c:auto val="1"/>
        <c:lblAlgn val="ctr"/>
        <c:lblOffset val="100"/>
        <c:noMultiLvlLbl val="0"/>
      </c:catAx>
      <c:valAx>
        <c:axId val="336448527"/>
        <c:scaling>
          <c:orientation val="minMax"/>
          <c:max val="20"/>
          <c:min val="0"/>
        </c:scaling>
        <c:delete val="0"/>
        <c:axPos val="l"/>
        <c:numFmt formatCode="General" sourceLinked="1"/>
        <c:majorTickMark val="out"/>
        <c:minorTickMark val="none"/>
        <c:tickLblPos val="none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IL"/>
          </a:p>
        </c:txPr>
        <c:crossAx val="3364466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 w="9525" cap="flat" cmpd="sng" algn="ctr">
      <a:noFill/>
      <a:round/>
    </a:ln>
    <a:effectLst/>
  </c:spPr>
  <c:txPr>
    <a:bodyPr/>
    <a:lstStyle/>
    <a:p>
      <a:pPr algn="ctr" rtl="0">
        <a:defRPr lang="en-US" sz="1200" b="0" i="0" u="none" strike="noStrike" kern="1200" spc="0" baseline="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pPr>
      <a:endParaRPr lang="en-IL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0765432098765431E-2"/>
          <c:y val="1.8192777777777773E-2"/>
          <c:w val="0.91846913580246914"/>
          <c:h val="0.8613216666666666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ysClr val="window" lastClr="FFFFFF">
                <a:lumMod val="95000"/>
              </a:sysClr>
            </a:solidFill>
            <a:ln>
              <a:solidFill>
                <a:sysClr val="windowText" lastClr="000000"/>
              </a:solidFill>
            </a:ln>
          </c:spPr>
          <c:invertIfNegative val="0"/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3B66-448C-A604-311DA05063EC}"/>
              </c:ext>
            </c:extLst>
          </c:dPt>
          <c:dLbls>
            <c:dLbl>
              <c:idx val="2"/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kumimoji="0" lang="en-US" sz="2400" b="0" i="0" u="none" strike="noStrike" kern="1200" cap="none" spc="-150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Bahnschrift" panose="020B0502040204020203" pitchFamily="34" charset="0"/>
                        <a:ea typeface="+mn-ea"/>
                        <a:cs typeface="Calibri" panose="020F0502020204030204" pitchFamily="34" charset="0"/>
                      </a:defRPr>
                    </a:pPr>
                    <a:fld id="{66D9A925-2630-4237-9908-966690B31F6E}" type="VALUE">
                      <a:rPr lang="en-US">
                        <a:solidFill>
                          <a:schemeClr val="bg1"/>
                        </a:solidFill>
                        <a:latin typeface="Calibri" panose="020F0502020204030204" pitchFamily="34" charset="0"/>
                      </a:rPr>
                      <a:pPr>
                        <a:defRPr kumimoji="0" lang="en-US" sz="2400" b="0" i="0" u="none" strike="noStrike" kern="1200" cap="none" spc="-150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Bahnschrift" panose="020B0502040204020203" pitchFamily="34" charset="0"/>
                          <a:ea typeface="+mn-ea"/>
                          <a:cs typeface="Calibri" panose="020F0502020204030204" pitchFamily="34" charset="0"/>
                        </a:defRPr>
                      </a:pPr>
                      <a:t>[ערך]</a:t>
                    </a:fld>
                    <a:endParaRPr lang="he-IL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3B66-448C-A604-311DA05063E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kumimoji="0" lang="en-US" sz="1200" b="0" i="0" u="none" strike="noStrike" kern="1200" cap="none" spc="-15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Bahnschrift" panose="020B0502040204020203" pitchFamily="34" charset="0"/>
                    <a:ea typeface="+mn-ea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1</c:v>
                </c:pt>
                <c:pt idx="2">
                  <c:v>7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B66-448C-A604-311DA05063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overlap val="-27"/>
        <c:axId val="336446607"/>
        <c:axId val="336448527"/>
      </c:barChart>
      <c:catAx>
        <c:axId val="3364466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vert="horz"/>
          <a:lstStyle/>
          <a:p>
            <a:pPr algn="ctr">
              <a:defRPr lang="en-US" sz="1600" b="0" i="0" u="none" strike="noStrike" kern="1200" spc="0" baseline="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IL"/>
          </a:p>
        </c:txPr>
        <c:crossAx val="336448527"/>
        <c:crosses val="autoZero"/>
        <c:auto val="1"/>
        <c:lblAlgn val="ctr"/>
        <c:lblOffset val="100"/>
        <c:noMultiLvlLbl val="0"/>
      </c:catAx>
      <c:valAx>
        <c:axId val="336448527"/>
        <c:scaling>
          <c:orientation val="minMax"/>
          <c:max val="10"/>
        </c:scaling>
        <c:delete val="0"/>
        <c:axPos val="l"/>
        <c:numFmt formatCode="General" sourceLinked="1"/>
        <c:majorTickMark val="out"/>
        <c:minorTickMark val="none"/>
        <c:tickLblPos val="none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IL"/>
          </a:p>
        </c:txPr>
        <c:crossAx val="3364466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 w="9525" cap="flat" cmpd="sng" algn="ctr">
      <a:noFill/>
      <a:round/>
    </a:ln>
    <a:effectLst/>
  </c:spPr>
  <c:txPr>
    <a:bodyPr/>
    <a:lstStyle/>
    <a:p>
      <a:pPr algn="ctr" rtl="0">
        <a:defRPr lang="en-US" sz="1200" b="0" i="0" u="none" strike="noStrike" kern="1200" spc="0" baseline="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pPr>
      <a:endParaRPr lang="en-IL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7157178262192866E-2"/>
          <c:y val="0.3604532410852952"/>
          <c:w val="0.91537308234011294"/>
          <c:h val="0.4873112182112378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low</c:v>
                </c:pt>
              </c:strCache>
            </c:strRef>
          </c:tx>
          <c:spPr>
            <a:solidFill>
              <a:sysClr val="window" lastClr="FFFFFF">
                <a:lumMod val="95000"/>
              </a:sysClr>
            </a:solidFill>
            <a:ln>
              <a:solidFill>
                <a:sysClr val="windowText" lastClr="000000"/>
              </a:solidFill>
            </a:ln>
          </c:spPr>
          <c:invertIfNegative val="0"/>
          <c:dPt>
            <c:idx val="2"/>
            <c:invertIfNegative val="0"/>
            <c:bubble3D val="0"/>
            <c:spPr>
              <a:solidFill>
                <a:sysClr val="window" lastClr="FFFFFF">
                  <a:lumMod val="85000"/>
                </a:sysClr>
              </a:solidFill>
              <a:ln>
                <a:solidFill>
                  <a:sysClr val="windowText" lastClr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6148-43E4-A47B-2EE842359F3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he-I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Sheet1!$B$2:$B$5</c:f>
              <c:numCache>
                <c:formatCode>General</c:formatCode>
                <c:ptCount val="4"/>
                <c:pt idx="0">
                  <c:v>18</c:v>
                </c:pt>
                <c:pt idx="1">
                  <c:v>20</c:v>
                </c:pt>
                <c:pt idx="2">
                  <c:v>17</c:v>
                </c:pt>
                <c:pt idx="3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48-43E4-A47B-2EE842359F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6"/>
        <c:overlap val="-27"/>
        <c:axId val="336446607"/>
        <c:axId val="336448527"/>
      </c:barChart>
      <c:catAx>
        <c:axId val="3364466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vert="horz"/>
          <a:lstStyle/>
          <a:p>
            <a:pPr algn="ctr">
              <a:defRPr lang="en-US" sz="900" b="0" i="0" u="none" strike="noStrike" kern="1200" baseline="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IL"/>
          </a:p>
        </c:txPr>
        <c:crossAx val="336448527"/>
        <c:crosses val="autoZero"/>
        <c:auto val="1"/>
        <c:lblAlgn val="ctr"/>
        <c:lblOffset val="100"/>
        <c:noMultiLvlLbl val="0"/>
      </c:catAx>
      <c:valAx>
        <c:axId val="336448527"/>
        <c:scaling>
          <c:orientation val="minMax"/>
          <c:max val="20"/>
          <c:min val="0"/>
        </c:scaling>
        <c:delete val="0"/>
        <c:axPos val="l"/>
        <c:numFmt formatCode="General" sourceLinked="1"/>
        <c:majorTickMark val="out"/>
        <c:minorTickMark val="none"/>
        <c:tickLblPos val="none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IL"/>
          </a:p>
        </c:txPr>
        <c:crossAx val="3364466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 w="9525" cap="flat" cmpd="sng" algn="ctr">
      <a:noFill/>
      <a:round/>
    </a:ln>
    <a:effectLst/>
  </c:spPr>
  <c:txPr>
    <a:bodyPr/>
    <a:lstStyle/>
    <a:p>
      <a:pPr algn="ctr" rtl="0">
        <a:defRPr lang="en-US" sz="1200" b="0" i="0" u="none" strike="noStrike" kern="1200" spc="0" baseline="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pPr>
      <a:endParaRPr lang="en-IL"/>
    </a:p>
  </c:txPr>
  <c:externalData r:id="rId2">
    <c:autoUpdate val="0"/>
  </c:externalData>
  <c:userShapes r:id="rId3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7157178262192866E-2"/>
          <c:y val="0.22049606035138167"/>
          <c:w val="0.91537308234011294"/>
          <c:h val="0.627268398945151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Medium</c:v>
                </c:pt>
              </c:strCache>
            </c:strRef>
          </c:tx>
          <c:spPr>
            <a:solidFill>
              <a:sysClr val="window" lastClr="FFFFFF">
                <a:lumMod val="95000"/>
              </a:sysClr>
            </a:solidFill>
            <a:ln>
              <a:solidFill>
                <a:sysClr val="windowText" lastClr="000000"/>
              </a:solidFill>
            </a:ln>
          </c:spPr>
          <c:invertIfNegative val="0"/>
          <c:dPt>
            <c:idx val="2"/>
            <c:invertIfNegative val="0"/>
            <c:bubble3D val="0"/>
            <c:spPr>
              <a:solidFill>
                <a:sysClr val="window" lastClr="FFFFFF">
                  <a:lumMod val="85000"/>
                </a:sysClr>
              </a:solidFill>
              <a:ln>
                <a:solidFill>
                  <a:sysClr val="windowText" lastClr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7A17-469E-8270-2D4BE7B98A3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he-I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6</c:v>
                </c:pt>
                <c:pt idx="2">
                  <c:v>8</c:v>
                </c:pt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A17-469E-8270-2D4BE7B98A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6"/>
        <c:overlap val="-27"/>
        <c:axId val="336446607"/>
        <c:axId val="336448527"/>
      </c:barChart>
      <c:catAx>
        <c:axId val="3364466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vert="horz"/>
          <a:lstStyle/>
          <a:p>
            <a:pPr algn="ctr">
              <a:defRPr lang="en-US" sz="900" b="0" i="0" u="none" strike="noStrike" kern="1200" baseline="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IL"/>
          </a:p>
        </c:txPr>
        <c:crossAx val="336448527"/>
        <c:crosses val="autoZero"/>
        <c:auto val="1"/>
        <c:lblAlgn val="ctr"/>
        <c:lblOffset val="100"/>
        <c:noMultiLvlLbl val="0"/>
      </c:catAx>
      <c:valAx>
        <c:axId val="336448527"/>
        <c:scaling>
          <c:orientation val="minMax"/>
          <c:max val="20"/>
          <c:min val="0"/>
        </c:scaling>
        <c:delete val="0"/>
        <c:axPos val="l"/>
        <c:numFmt formatCode="General" sourceLinked="1"/>
        <c:majorTickMark val="out"/>
        <c:minorTickMark val="none"/>
        <c:tickLblPos val="none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IL"/>
          </a:p>
        </c:txPr>
        <c:crossAx val="3364466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 w="9525" cap="flat" cmpd="sng" algn="ctr">
      <a:noFill/>
      <a:round/>
    </a:ln>
    <a:effectLst/>
  </c:spPr>
  <c:txPr>
    <a:bodyPr/>
    <a:lstStyle/>
    <a:p>
      <a:pPr algn="ctr" rtl="0">
        <a:defRPr lang="en-US" sz="1200" b="0" i="0" u="none" strike="noStrike" kern="1200" spc="0" baseline="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pPr>
      <a:endParaRPr lang="en-IL"/>
    </a:p>
  </c:txPr>
  <c:externalData r:id="rId2">
    <c:autoUpdate val="0"/>
  </c:externalData>
  <c:userShapes r:id="rId3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2976279974890639"/>
          <c:y val="5.2830533430353835E-2"/>
          <c:w val="0.41825001451392962"/>
          <c:h val="0.927177271518126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גיליון1!$B$1</c:f>
              <c:strCache>
                <c:ptCount val="1"/>
                <c:pt idx="0">
                  <c:v>סידרה 1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C71-43D6-8EB6-48D46142812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+mn-cs"/>
                  </a:defRPr>
                </a:pPr>
                <a:endParaRPr lang="en-I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גיליון1!$A$2:$A$8</c:f>
              <c:strCache>
                <c:ptCount val="7"/>
                <c:pt idx="0">
                  <c:v>Unclear or changing requirements</c:v>
                </c:pt>
                <c:pt idx="1">
                  <c:v>Third-party dependency failure</c:v>
                </c:pt>
                <c:pt idx="2">
                  <c:v>Missing QA or validation</c:v>
                </c:pt>
                <c:pt idx="3">
                  <c:v>Monitoring or alerting blind spots</c:v>
                </c:pt>
                <c:pt idx="4">
                  <c:v>Code review gaps</c:v>
                </c:pt>
                <c:pt idx="5">
                  <c:v>Lack of test coverage</c:v>
                </c:pt>
                <c:pt idx="6">
                  <c:v>Misconfiguration</c:v>
                </c:pt>
              </c:strCache>
            </c:strRef>
          </c:cat>
          <c:val>
            <c:numRef>
              <c:f>גיליון1!$B$2:$B$8</c:f>
              <c:numCache>
                <c:formatCode>0%</c:formatCode>
                <c:ptCount val="7"/>
                <c:pt idx="0">
                  <c:v>0.02</c:v>
                </c:pt>
                <c:pt idx="1">
                  <c:v>0.04</c:v>
                </c:pt>
                <c:pt idx="2">
                  <c:v>0.05</c:v>
                </c:pt>
                <c:pt idx="3">
                  <c:v>7.0000000000000007E-2</c:v>
                </c:pt>
                <c:pt idx="4">
                  <c:v>0.13</c:v>
                </c:pt>
                <c:pt idx="5">
                  <c:v>0.23</c:v>
                </c:pt>
                <c:pt idx="6">
                  <c:v>0.46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C71-43D6-8EB6-48D4614281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7"/>
        <c:axId val="299093199"/>
        <c:axId val="299092719"/>
      </c:barChart>
      <c:catAx>
        <c:axId val="29909319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IL"/>
          </a:p>
        </c:txPr>
        <c:crossAx val="299092719"/>
        <c:crosses val="autoZero"/>
        <c:auto val="1"/>
        <c:lblAlgn val="ctr"/>
        <c:lblOffset val="100"/>
        <c:noMultiLvlLbl val="0"/>
      </c:catAx>
      <c:valAx>
        <c:axId val="299092719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29909319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IL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9574016702686746E-2"/>
          <c:y val="3.6826195636828679E-2"/>
          <c:w val="0.91537308234011294"/>
          <c:h val="0.810938239617329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ysClr val="window" lastClr="FFFFFF">
                <a:lumMod val="95000"/>
              </a:sysClr>
            </a:solidFill>
            <a:ln>
              <a:solidFill>
                <a:sysClr val="windowText" lastClr="000000"/>
              </a:solidFill>
            </a:ln>
          </c:spPr>
          <c:invertIfNegative val="0"/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CDA6-4998-8B4A-B5624F4C37D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kumimoji="0" lang="en-US" sz="1800" b="0" i="0" u="none" strike="noStrike" kern="1200" cap="none" spc="-15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Bahnschrift" panose="020B0502040204020203" pitchFamily="34" charset="0"/>
                    <a:ea typeface="+mn-ea"/>
                    <a:cs typeface="Calibri" panose="020F0502020204030204" pitchFamily="34" charset="0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1</c:v>
                </c:pt>
                <c:pt idx="2">
                  <c:v>7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DA6-4998-8B4A-B5624F4C37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6"/>
        <c:overlap val="-27"/>
        <c:axId val="336446607"/>
        <c:axId val="336448527"/>
      </c:barChart>
      <c:catAx>
        <c:axId val="3364466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vert="horz"/>
          <a:lstStyle/>
          <a:p>
            <a:pPr algn="ctr">
              <a:defRPr lang="en-US" sz="1800" b="0" i="0" u="none" strike="noStrike" kern="1200" spc="0" baseline="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IL"/>
          </a:p>
        </c:txPr>
        <c:crossAx val="336448527"/>
        <c:crosses val="autoZero"/>
        <c:auto val="1"/>
        <c:lblAlgn val="ctr"/>
        <c:lblOffset val="100"/>
        <c:noMultiLvlLbl val="0"/>
      </c:catAx>
      <c:valAx>
        <c:axId val="336448527"/>
        <c:scaling>
          <c:orientation val="minMax"/>
          <c:max val="10"/>
        </c:scaling>
        <c:delete val="0"/>
        <c:axPos val="l"/>
        <c:numFmt formatCode="General" sourceLinked="1"/>
        <c:majorTickMark val="out"/>
        <c:minorTickMark val="none"/>
        <c:tickLblPos val="none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IL"/>
          </a:p>
        </c:txPr>
        <c:crossAx val="3364466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 w="9525" cap="flat" cmpd="sng" algn="ctr">
      <a:noFill/>
      <a:round/>
    </a:ln>
    <a:effectLst/>
  </c:spPr>
  <c:txPr>
    <a:bodyPr/>
    <a:lstStyle/>
    <a:p>
      <a:pPr algn="ctr" rtl="0">
        <a:defRPr lang="en-US" sz="1200" b="0" i="0" u="none" strike="noStrike" kern="1200" spc="0" baseline="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pPr>
      <a:endParaRPr lang="en-IL"/>
    </a:p>
  </c:txPr>
  <c:externalData r:id="rId2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2976279974890639"/>
          <c:y val="5.2830533430353835E-2"/>
          <c:w val="0.41825001451392962"/>
          <c:h val="0.927177271518126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גיליון1!$A$5:$A$8</c:f>
              <c:strCache>
                <c:ptCount val="4"/>
                <c:pt idx="0">
                  <c:v>Monitoring or alerting blind spots</c:v>
                </c:pt>
                <c:pt idx="1">
                  <c:v>Code review gaps</c:v>
                </c:pt>
                <c:pt idx="2">
                  <c:v>Lack of test coverage</c:v>
                </c:pt>
                <c:pt idx="3">
                  <c:v>Misconfiguration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A9B-4F25-87F8-AB66308D0A29}"/>
              </c:ext>
            </c:extLst>
          </c:dPt>
          <c:dPt>
            <c:idx val="3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C93-40C9-8669-376420DBE55E}"/>
              </c:ext>
            </c:extLst>
          </c:dPt>
          <c:dLbls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>
                      <a:defRPr lang="en-US" sz="1400" b="1" i="0" u="none" strike="noStrike" kern="1200" baseline="0">
                        <a:solidFill>
                          <a:schemeClr val="bg1"/>
                        </a:solidFill>
                        <a:latin typeface="Bahnschrift" panose="020B0502040204020203" pitchFamily="34" charset="0"/>
                        <a:ea typeface="+mn-ea"/>
                        <a:cs typeface="+mn-cs"/>
                      </a:defRPr>
                    </a:pPr>
                    <a:fld id="{35F1E458-48A0-4786-8EAB-81895EE291F5}" type="VALUE">
                      <a:rPr lang="en-US">
                        <a:latin typeface="Calibri" panose="020F0502020204030204" pitchFamily="34" charset="0"/>
                      </a:rPr>
                      <a:pPr algn="ctr">
                        <a:defRPr lang="en-US" sz="1400" b="1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</a:defRPr>
                      </a:pPr>
                      <a:t>[ערך]</a:t>
                    </a:fld>
                    <a:endParaRPr lang="he-IL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400" b="1" i="0" u="none" strike="noStrike" kern="1200" baseline="0">
                      <a:solidFill>
                        <a:schemeClr val="bg1"/>
                      </a:solidFill>
                      <a:latin typeface="Bahnschrift" panose="020B0502040204020203" pitchFamily="34" charset="0"/>
                      <a:ea typeface="+mn-ea"/>
                      <a:cs typeface="+mn-cs"/>
                    </a:defRPr>
                  </a:pPr>
                  <a:endParaRPr lang="en-IL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1C93-40C9-8669-376420DBE55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1" i="0" u="none" strike="noStrike" kern="1200" baseline="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+mn-cs"/>
                  </a:defRPr>
                </a:pPr>
                <a:endParaRPr lang="en-I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גיליון1!$A$2:$A$8</c:f>
              <c:strCache>
                <c:ptCount val="7"/>
                <c:pt idx="0">
                  <c:v>Unclear or changing requirements</c:v>
                </c:pt>
                <c:pt idx="1">
                  <c:v>Third-party dependency failure</c:v>
                </c:pt>
                <c:pt idx="2">
                  <c:v>Missing QA or validation</c:v>
                </c:pt>
                <c:pt idx="3">
                  <c:v>Monitoring or alerting blind spots</c:v>
                </c:pt>
                <c:pt idx="4">
                  <c:v>Code review gaps</c:v>
                </c:pt>
                <c:pt idx="5">
                  <c:v>Lack of test coverage</c:v>
                </c:pt>
                <c:pt idx="6">
                  <c:v>Misconfiguration</c:v>
                </c:pt>
              </c:strCache>
            </c:strRef>
          </c:cat>
          <c:val>
            <c:numRef>
              <c:f>גיליון1!$B$5:$B$8</c:f>
              <c:numCache>
                <c:formatCode>0%</c:formatCode>
                <c:ptCount val="4"/>
                <c:pt idx="0">
                  <c:v>7.0000000000000007E-2</c:v>
                </c:pt>
                <c:pt idx="1">
                  <c:v>0.13</c:v>
                </c:pt>
                <c:pt idx="2">
                  <c:v>0.23</c:v>
                </c:pt>
                <c:pt idx="3">
                  <c:v>0.46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93-40C9-8669-376420DBE5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7"/>
        <c:axId val="299093199"/>
        <c:axId val="299092719"/>
      </c:barChart>
      <c:catAx>
        <c:axId val="29909319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600" b="1" i="0" u="none" strike="noStrike" kern="1200" baseline="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IL"/>
          </a:p>
        </c:txPr>
        <c:crossAx val="299092719"/>
        <c:crosses val="autoZero"/>
        <c:auto val="1"/>
        <c:lblAlgn val="ctr"/>
        <c:lblOffset val="100"/>
        <c:noMultiLvlLbl val="0"/>
      </c:catAx>
      <c:valAx>
        <c:axId val="299092719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29909319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IL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231349206349206E-2"/>
          <c:y val="0.15239062549937865"/>
          <c:w val="0.91537308234011294"/>
          <c:h val="0.705198332051790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Sheet1!$A$4</c:f>
              <c:strCache>
                <c:ptCount val="1"/>
                <c:pt idx="0">
                  <c:v>Application 3</c:v>
                </c:pt>
              </c:strCache>
            </c:strRef>
          </c:tx>
          <c:spPr>
            <a:blipFill>
              <a:blip xmlns:r="http://schemas.openxmlformats.org/officeDocument/2006/relationships" r:embed="rId4"/>
              <a:stretch>
                <a:fillRect/>
              </a:stretch>
            </a:blip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blipFill>
                <a:blip xmlns:r="http://schemas.openxmlformats.org/officeDocument/2006/relationships" r:embed="rId4"/>
                <a:stretch>
                  <a:fillRect/>
                </a:stretch>
              </a:blip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600-413E-8F3C-CFAE2351DFD3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6000" b="1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IL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8600-413E-8F3C-CFAE2351DFD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6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I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Sheet1!$D$1</c:f>
              <c:strCache>
                <c:ptCount val="1"/>
                <c:pt idx="0">
                  <c:v>High</c:v>
                </c:pt>
              </c:strCache>
            </c:strRef>
          </c:cat>
          <c:val>
            <c:numRef>
              <c:f>Sheet1!$D$4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600-413E-8F3C-CFAE2351DF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6"/>
        <c:overlap val="-27"/>
        <c:axId val="336446607"/>
        <c:axId val="336448527"/>
      </c:barChart>
      <c:catAx>
        <c:axId val="3364466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spc="0" baseline="0">
                <a:solidFill>
                  <a:schemeClr val="bg1"/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IL"/>
          </a:p>
        </c:txPr>
        <c:crossAx val="336448527"/>
        <c:crosses val="autoZero"/>
        <c:auto val="1"/>
        <c:lblAlgn val="ctr"/>
        <c:lblOffset val="100"/>
        <c:noMultiLvlLbl val="0"/>
      </c:catAx>
      <c:valAx>
        <c:axId val="336448527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364466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IL"/>
    </a:p>
  </c:txPr>
  <c:externalData r:id="rId5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9574016702686746E-2"/>
          <c:y val="0.23787235191044453"/>
          <c:w val="0.91537308234011294"/>
          <c:h val="0.6098920833437139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ysClr val="window" lastClr="FFFFFF">
                <a:lumMod val="95000"/>
              </a:sysClr>
            </a:solidFill>
            <a:ln>
              <a:solidFill>
                <a:sysClr val="windowText" lastClr="000000"/>
              </a:solidFill>
            </a:ln>
          </c:spPr>
          <c:invertIfNegative val="0"/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4-ECB9-49E9-8249-06CCA852AF7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0" i="0" u="none" strike="noStrike" kern="1200" spc="0" baseline="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1</c:v>
                </c:pt>
                <c:pt idx="2">
                  <c:v>7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06-4DBF-8551-67365F0BEE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6"/>
        <c:overlap val="-27"/>
        <c:axId val="336446607"/>
        <c:axId val="336448527"/>
      </c:barChart>
      <c:catAx>
        <c:axId val="3364466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vert="horz"/>
          <a:lstStyle/>
          <a:p>
            <a:pPr algn="ctr">
              <a:defRPr lang="en-US" sz="900" b="0" i="0" u="none" strike="noStrike" kern="1200" spc="0" baseline="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IL"/>
          </a:p>
        </c:txPr>
        <c:crossAx val="336448527"/>
        <c:crosses val="autoZero"/>
        <c:auto val="1"/>
        <c:lblAlgn val="ctr"/>
        <c:lblOffset val="100"/>
        <c:noMultiLvlLbl val="0"/>
      </c:catAx>
      <c:valAx>
        <c:axId val="336448527"/>
        <c:scaling>
          <c:orientation val="minMax"/>
          <c:max val="10"/>
        </c:scaling>
        <c:delete val="0"/>
        <c:axPos val="l"/>
        <c:numFmt formatCode="General" sourceLinked="1"/>
        <c:majorTickMark val="out"/>
        <c:minorTickMark val="none"/>
        <c:tickLblPos val="none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IL"/>
          </a:p>
        </c:txPr>
        <c:crossAx val="3364466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 w="9525" cap="flat" cmpd="sng" algn="ctr">
      <a:noFill/>
      <a:round/>
    </a:ln>
    <a:effectLst/>
  </c:spPr>
  <c:txPr>
    <a:bodyPr/>
    <a:lstStyle/>
    <a:p>
      <a:pPr algn="ctr" rtl="0">
        <a:defRPr lang="en-US" sz="1200" b="0" i="0" u="none" strike="noStrike" kern="1200" spc="0" baseline="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pPr>
      <a:endParaRPr lang="en-IL"/>
    </a:p>
  </c:txPr>
  <c:externalData r:id="rId2">
    <c:autoUpdate val="0"/>
  </c:externalData>
  <c:userShapes r:id="rId3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7157178262192866E-2"/>
          <c:y val="0.3604532410852952"/>
          <c:w val="0.91537308234011294"/>
          <c:h val="0.4873112182112378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low</c:v>
                </c:pt>
              </c:strCache>
            </c:strRef>
          </c:tx>
          <c:spPr>
            <a:solidFill>
              <a:sysClr val="window" lastClr="FFFFFF">
                <a:lumMod val="95000"/>
              </a:sysClr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he-I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Sheet1!$B$2:$B$5</c:f>
              <c:numCache>
                <c:formatCode>General</c:formatCode>
                <c:ptCount val="4"/>
                <c:pt idx="0">
                  <c:v>18</c:v>
                </c:pt>
                <c:pt idx="1">
                  <c:v>20</c:v>
                </c:pt>
                <c:pt idx="2">
                  <c:v>17</c:v>
                </c:pt>
                <c:pt idx="3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6A-41BD-8FB3-2DA778A0A2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6"/>
        <c:overlap val="-27"/>
        <c:axId val="336446607"/>
        <c:axId val="336448527"/>
      </c:barChart>
      <c:catAx>
        <c:axId val="3364466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vert="horz"/>
          <a:lstStyle/>
          <a:p>
            <a:pPr algn="ctr">
              <a:defRPr lang="en-US" sz="900" b="0" i="0" u="none" strike="noStrike" kern="1200" baseline="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IL"/>
          </a:p>
        </c:txPr>
        <c:crossAx val="336448527"/>
        <c:crosses val="autoZero"/>
        <c:auto val="1"/>
        <c:lblAlgn val="ctr"/>
        <c:lblOffset val="100"/>
        <c:noMultiLvlLbl val="0"/>
      </c:catAx>
      <c:valAx>
        <c:axId val="336448527"/>
        <c:scaling>
          <c:orientation val="minMax"/>
          <c:max val="20"/>
          <c:min val="0"/>
        </c:scaling>
        <c:delete val="0"/>
        <c:axPos val="l"/>
        <c:numFmt formatCode="General" sourceLinked="1"/>
        <c:majorTickMark val="out"/>
        <c:minorTickMark val="none"/>
        <c:tickLblPos val="none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IL"/>
          </a:p>
        </c:txPr>
        <c:crossAx val="3364466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 w="9525" cap="flat" cmpd="sng" algn="ctr">
      <a:noFill/>
      <a:round/>
    </a:ln>
    <a:effectLst/>
  </c:spPr>
  <c:txPr>
    <a:bodyPr/>
    <a:lstStyle/>
    <a:p>
      <a:pPr algn="ctr" rtl="0">
        <a:defRPr lang="en-US" sz="1200" b="0" i="0" u="none" strike="noStrike" kern="1200" spc="0" baseline="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pPr>
      <a:endParaRPr lang="en-IL"/>
    </a:p>
  </c:txPr>
  <c:externalData r:id="rId2">
    <c:autoUpdate val="0"/>
  </c:externalData>
  <c:userShapes r:id="rId3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7157178262192866E-2"/>
          <c:y val="0.22049606035138167"/>
          <c:w val="0.91537308234011294"/>
          <c:h val="0.627268398945151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Medium</c:v>
                </c:pt>
              </c:strCache>
            </c:strRef>
          </c:tx>
          <c:spPr>
            <a:solidFill>
              <a:sysClr val="window" lastClr="FFFFFF">
                <a:lumMod val="95000"/>
              </a:sysClr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he-I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6</c:v>
                </c:pt>
                <c:pt idx="2">
                  <c:v>8</c:v>
                </c:pt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26-4C59-BC80-FBE9C4B652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6"/>
        <c:overlap val="-27"/>
        <c:axId val="336446607"/>
        <c:axId val="336448527"/>
      </c:barChart>
      <c:catAx>
        <c:axId val="3364466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vert="horz"/>
          <a:lstStyle/>
          <a:p>
            <a:pPr algn="ctr">
              <a:defRPr lang="en-US" sz="900" b="0" i="0" u="none" strike="noStrike" kern="1200" baseline="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IL"/>
          </a:p>
        </c:txPr>
        <c:crossAx val="336448527"/>
        <c:crosses val="autoZero"/>
        <c:auto val="1"/>
        <c:lblAlgn val="ctr"/>
        <c:lblOffset val="100"/>
        <c:noMultiLvlLbl val="0"/>
      </c:catAx>
      <c:valAx>
        <c:axId val="336448527"/>
        <c:scaling>
          <c:orientation val="minMax"/>
          <c:max val="20"/>
          <c:min val="0"/>
        </c:scaling>
        <c:delete val="0"/>
        <c:axPos val="l"/>
        <c:numFmt formatCode="General" sourceLinked="1"/>
        <c:majorTickMark val="out"/>
        <c:minorTickMark val="none"/>
        <c:tickLblPos val="none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IL"/>
          </a:p>
        </c:txPr>
        <c:crossAx val="3364466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 w="9525" cap="flat" cmpd="sng" algn="ctr">
      <a:noFill/>
      <a:round/>
    </a:ln>
    <a:effectLst/>
  </c:spPr>
  <c:txPr>
    <a:bodyPr/>
    <a:lstStyle/>
    <a:p>
      <a:pPr algn="ctr" rtl="0">
        <a:defRPr lang="en-US" sz="1200" b="0" i="0" u="none" strike="noStrike" kern="1200" spc="0" baseline="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pPr>
      <a:endParaRPr lang="en-IL"/>
    </a:p>
  </c:txPr>
  <c:externalData r:id="rId2">
    <c:autoUpdate val="0"/>
  </c:externalData>
  <c:userShapes r:id="rId3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0.02455</cdr:y>
    </cdr:from>
    <cdr:to>
      <cdr:x>1</cdr:x>
      <cdr:y>0.18313</cdr:y>
    </cdr:to>
    <cdr:sp macro="" textlink="">
      <cdr:nvSpPr>
        <cdr:cNvPr id="2" name="תיבת טקסט 34">
          <a:extLst xmlns:a="http://schemas.openxmlformats.org/drawingml/2006/main">
            <a:ext uri="{FF2B5EF4-FFF2-40B4-BE49-F238E27FC236}">
              <a16:creationId xmlns:a16="http://schemas.microsoft.com/office/drawing/2014/main" id="{07853E6E-9DDE-D744-2D7D-1E2B592F70A2}"/>
            </a:ext>
          </a:extLst>
        </cdr:cNvPr>
        <cdr:cNvSpPr txBox="1"/>
      </cdr:nvSpPr>
      <cdr:spPr>
        <a:xfrm xmlns:a="http://schemas.openxmlformats.org/drawingml/2006/main">
          <a:off x="0" y="55121"/>
          <a:ext cx="2130895" cy="35606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he-IL"/>
          </a:defPPr>
          <a:lvl1pPr marL="0" indent="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lvl="0" defTabSz="1219170">
            <a:lnSpc>
              <a:spcPct val="115000"/>
            </a:lnSpc>
            <a:buClr>
              <a:srgbClr val="000000"/>
            </a:buClr>
            <a:defRPr/>
          </a:pPr>
          <a:r>
            <a:rPr lang="he-IL" sz="1600" spc="-15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Lato"/>
            </a:rPr>
            <a:t>דרגת חומרה נמוכה</a:t>
          </a:r>
          <a:endParaRPr lang="en-US" sz="1600" kern="0" dirty="0">
            <a:solidFill>
              <a:srgbClr val="C00000"/>
            </a:solidFill>
            <a:latin typeface="Calibri" panose="020F0502020204030204" pitchFamily="34" charset="0"/>
            <a:ea typeface="Lato"/>
            <a:cs typeface="Calibri" panose="020F0502020204030204" pitchFamily="34" charset="0"/>
            <a:sym typeface="Lato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0.02384</cdr:x>
      <cdr:y>0.02455</cdr:y>
    </cdr:from>
    <cdr:to>
      <cdr:x>0.96503</cdr:x>
      <cdr:y>0.18313</cdr:y>
    </cdr:to>
    <cdr:sp macro="" textlink="">
      <cdr:nvSpPr>
        <cdr:cNvPr id="2" name="תיבת טקסט 36">
          <a:extLst xmlns:a="http://schemas.openxmlformats.org/drawingml/2006/main">
            <a:ext uri="{FF2B5EF4-FFF2-40B4-BE49-F238E27FC236}">
              <a16:creationId xmlns:a16="http://schemas.microsoft.com/office/drawing/2014/main" id="{921F0DBD-C70F-6138-E3A8-BA15039B3274}"/>
            </a:ext>
          </a:extLst>
        </cdr:cNvPr>
        <cdr:cNvSpPr txBox="1"/>
      </cdr:nvSpPr>
      <cdr:spPr>
        <a:xfrm xmlns:a="http://schemas.openxmlformats.org/drawingml/2006/main">
          <a:off x="50801" y="55121"/>
          <a:ext cx="2005577" cy="35606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he-IL"/>
          </a:defPPr>
          <a:lvl1pPr marL="0" indent="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lvl="0" defTabSz="1219170">
            <a:lnSpc>
              <a:spcPct val="115000"/>
            </a:lnSpc>
            <a:buClr>
              <a:srgbClr val="000000"/>
            </a:buClr>
            <a:defRPr/>
          </a:pPr>
          <a:r>
            <a:rPr lang="he-IL" sz="1600" spc="-15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Lato"/>
            </a:rPr>
            <a:t>דרגת חומרה בינונית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0.02274</cdr:x>
      <cdr:y>0.04071</cdr:y>
    </cdr:from>
    <cdr:to>
      <cdr:x>0.97625</cdr:x>
      <cdr:y>0.24142</cdr:y>
    </cdr:to>
    <cdr:sp macro="" textlink="">
      <cdr:nvSpPr>
        <cdr:cNvPr id="2" name="תיבת טקסט 36">
          <a:extLst xmlns:a="http://schemas.openxmlformats.org/drawingml/2006/main">
            <a:ext uri="{FF2B5EF4-FFF2-40B4-BE49-F238E27FC236}">
              <a16:creationId xmlns:a16="http://schemas.microsoft.com/office/drawing/2014/main" id="{836DFB71-EB25-F284-01CA-BEA91306AD7C}"/>
            </a:ext>
          </a:extLst>
        </cdr:cNvPr>
        <cdr:cNvSpPr txBox="1"/>
      </cdr:nvSpPr>
      <cdr:spPr>
        <a:xfrm xmlns:a="http://schemas.openxmlformats.org/drawingml/2006/main">
          <a:off x="65491" y="94721"/>
          <a:ext cx="2746109" cy="46700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bg1">
            <a:lumMod val="95000"/>
          </a:schemeClr>
        </a:solidFill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he-IL"/>
          </a:defPPr>
          <a:lvl1pPr marL="0" indent="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lvl="0" algn="r" defTabSz="1219170">
            <a:lnSpc>
              <a:spcPct val="115000"/>
            </a:lnSpc>
            <a:buClr>
              <a:srgbClr val="000000"/>
            </a:buClr>
            <a:defRPr/>
          </a:pPr>
          <a:r>
            <a:rPr lang="he-IL" sz="2000" spc="-150" noProof="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Lato"/>
            </a:rPr>
            <a:t>דרגת חומרה גבוהה</a:t>
          </a:r>
          <a:endParaRPr kumimoji="0" lang="en-US" sz="2000" b="0" i="0" u="none" strike="noStrike" kern="0" cap="none" spc="0" normalizeH="0" baseline="0" noProof="0" dirty="0">
            <a:ln>
              <a:noFill/>
            </a:ln>
            <a:solidFill>
              <a:srgbClr val="C00000"/>
            </a:solidFill>
            <a:effectLst/>
            <a:uLnTx/>
            <a:uFillTx/>
            <a:latin typeface="Calibri" panose="020F0502020204030204" pitchFamily="34" charset="0"/>
            <a:ea typeface="Lato"/>
            <a:cs typeface="Calibri" panose="020F0502020204030204" pitchFamily="34" charset="0"/>
            <a:sym typeface="Lato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0.05557</cdr:x>
      <cdr:y>0.03703</cdr:y>
    </cdr:from>
    <cdr:to>
      <cdr:x>0.98671</cdr:x>
      <cdr:y>0.24503</cdr:y>
    </cdr:to>
    <cdr:sp macro="" textlink="">
      <cdr:nvSpPr>
        <cdr:cNvPr id="2" name="תיבת טקסט 34">
          <a:extLst xmlns:a="http://schemas.openxmlformats.org/drawingml/2006/main">
            <a:ext uri="{FF2B5EF4-FFF2-40B4-BE49-F238E27FC236}">
              <a16:creationId xmlns:a16="http://schemas.microsoft.com/office/drawing/2014/main" id="{07853E6E-9DDE-D744-2D7D-1E2B592F70A2}"/>
            </a:ext>
          </a:extLst>
        </cdr:cNvPr>
        <cdr:cNvSpPr txBox="1"/>
      </cdr:nvSpPr>
      <cdr:spPr>
        <a:xfrm xmlns:a="http://schemas.openxmlformats.org/drawingml/2006/main">
          <a:off x="160042" y="83142"/>
          <a:ext cx="2681683" cy="46700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bg1">
            <a:lumMod val="95000"/>
          </a:schemeClr>
        </a:solidFill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he-IL"/>
          </a:defPPr>
          <a:lvl1pPr marL="0" indent="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defTabSz="1219170">
            <a:lnSpc>
              <a:spcPct val="115000"/>
            </a:lnSpc>
            <a:buClr>
              <a:srgbClr val="000000"/>
            </a:buClr>
            <a:defRPr/>
          </a:pPr>
          <a:r>
            <a:rPr lang="he-IL" sz="2000" spc="-15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Lato"/>
            </a:rPr>
            <a:t>חומרה נמוכה</a:t>
          </a:r>
          <a:endParaRPr lang="en-US" sz="2000" spc="-150" dirty="0">
            <a:solidFill>
              <a:prstClr val="black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  <a:sym typeface="Lato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0.04582</cdr:x>
      <cdr:y>0.03703</cdr:y>
    </cdr:from>
    <cdr:to>
      <cdr:x>0.96398</cdr:x>
      <cdr:y>0.24503</cdr:y>
    </cdr:to>
    <cdr:sp macro="" textlink="">
      <cdr:nvSpPr>
        <cdr:cNvPr id="2" name="תיבת טקסט 36">
          <a:extLst xmlns:a="http://schemas.openxmlformats.org/drawingml/2006/main">
            <a:ext uri="{FF2B5EF4-FFF2-40B4-BE49-F238E27FC236}">
              <a16:creationId xmlns:a16="http://schemas.microsoft.com/office/drawing/2014/main" id="{921F0DBD-C70F-6138-E3A8-BA15039B3274}"/>
            </a:ext>
          </a:extLst>
        </cdr:cNvPr>
        <cdr:cNvSpPr txBox="1"/>
      </cdr:nvSpPr>
      <cdr:spPr>
        <a:xfrm xmlns:a="http://schemas.openxmlformats.org/drawingml/2006/main">
          <a:off x="131962" y="83142"/>
          <a:ext cx="2644300" cy="46700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bg1">
            <a:lumMod val="95000"/>
          </a:schemeClr>
        </a:solidFill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he-IL"/>
          </a:defPPr>
          <a:lvl1pPr marL="0" indent="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defTabSz="1219170">
            <a:lnSpc>
              <a:spcPct val="115000"/>
            </a:lnSpc>
            <a:buClr>
              <a:srgbClr val="000000"/>
            </a:buClr>
            <a:defRPr/>
          </a:pPr>
          <a:r>
            <a:rPr lang="he-IL" sz="2000" spc="-15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Lato"/>
            </a:rPr>
            <a:t>חומרה בינונית</a:t>
          </a:r>
          <a:endParaRPr lang="en-US" sz="2000" spc="-150" dirty="0">
            <a:solidFill>
              <a:prstClr val="black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  <a:sym typeface="Lato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C9666E29-2523-48B3-83C1-940DA7AC7E10}" type="datetimeFigureOut">
              <a:rPr lang="he-IL" smtClean="0"/>
              <a:t>ח'/אייר/תשפ"ה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D5D4C6A-6C05-4390-A6FC-5619561AEE3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27610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>
          <a:extLst>
            <a:ext uri="{FF2B5EF4-FFF2-40B4-BE49-F238E27FC236}">
              <a16:creationId xmlns:a16="http://schemas.microsoft.com/office/drawing/2014/main" id="{DF2A6454-6159-7F45-795F-23ABB3675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2b9453a6b71_0_34:notes">
            <a:extLst>
              <a:ext uri="{FF2B5EF4-FFF2-40B4-BE49-F238E27FC236}">
                <a16:creationId xmlns:a16="http://schemas.microsoft.com/office/drawing/2014/main" id="{673C7C21-6BD6-C12B-8671-E94775717CE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2b9453a6b71_0_34:notes">
            <a:extLst>
              <a:ext uri="{FF2B5EF4-FFF2-40B4-BE49-F238E27FC236}">
                <a16:creationId xmlns:a16="http://schemas.microsoft.com/office/drawing/2014/main" id="{B8074EF8-C99C-A2A2-EC51-EA3B53513FF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851899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D48D7F-803B-9CAD-C965-FC6DA64E8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90E7ED2D-B4A5-058C-A4A9-11156681D3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A7EF458B-1214-2399-6E53-EB40138F38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0D4A1EBF-326C-B7EA-1168-9018B92DA4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0B1852-A955-48BF-B113-8F0914F06D16}" type="slidenum">
              <a:rPr kumimoji="0" lang="en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I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30806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A7FD30-BE1F-F41D-B1A8-66FC063F4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B70B1C8D-E3F7-8C64-05AF-95DB9C7EF4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5C77B0AA-05C7-E806-CEE8-C9C60B6033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AC2F8908-CD5B-54D2-BE6A-EDB429499F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0B1852-A955-48BF-B113-8F0914F06D16}" type="slidenum">
              <a:rPr kumimoji="0" lang="en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I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49438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3F7811-6029-F407-EEC4-74EF7B8AF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5B38071F-355C-CB96-FE9F-F752611086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6B4AC4B1-8431-0A59-F7F1-D85CBC7C48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5D558D6E-605D-FF7E-F91D-39BC7F10E3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0B1852-A955-48BF-B113-8F0914F06D16}" type="slidenum">
              <a:rPr kumimoji="0" lang="en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I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84182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07322D-743C-3192-6F7D-76F56FA09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AD0C8F9B-B588-0F97-DA52-5D80486D75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D6E1BA2C-7B22-69D3-04A7-848C6B7BD6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1661F78C-9C51-B823-BB3D-4DF8E3E6B8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0B1852-A955-48BF-B113-8F0914F06D16}" type="slidenum">
              <a:rPr kumimoji="0" lang="en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I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8546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CD721EA-31A3-12CF-92EE-FE9DCB51BC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9912BB1B-07F3-5B06-9A2B-AEEED7A976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14BEB7A-4034-F38E-1F35-4C9550C7F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16B56-0C3E-4D7A-9791-9023AC7AC3EF}" type="datetimeFigureOut">
              <a:rPr lang="he-IL" smtClean="0"/>
              <a:t>ח'/אייר/תשפ"ה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C8BF6B28-5E5A-55D3-E279-CE78DDF21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00CC8889-10D6-3596-29DF-D31AD4022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BAE24-9C04-443F-B37B-5516D29E9F3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485209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2000"/>
    </mc:Choice>
    <mc:Fallback>
      <p:transition advClick="0" advTm="2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B9F4616-9496-FAE1-0CD7-0AA7928B4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E4AF15C-ACFA-FA92-FD0D-C16E1452A0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E7BBA8D-1184-704A-06F8-C52FCB7A2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16B56-0C3E-4D7A-9791-9023AC7AC3EF}" type="datetimeFigureOut">
              <a:rPr lang="he-IL" smtClean="0"/>
              <a:t>ח'/אייר/תשפ"ה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443A387-B57D-FA49-3F6A-4771B44E9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AADFE93-6892-5FA8-D418-F9E12C527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BAE24-9C04-443F-B37B-5516D29E9F3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45611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2000"/>
    </mc:Choice>
    <mc:Fallback>
      <p:transition advClick="0" advTm="2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337DEE0-7537-3381-9DAA-0AD7DBF43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73465051-E421-7C7A-C20E-E797427EB4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9F95A70A-55F2-65B0-31DB-11ADCA373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16B56-0C3E-4D7A-9791-9023AC7AC3EF}" type="datetimeFigureOut">
              <a:rPr lang="he-IL" smtClean="0"/>
              <a:t>ח'/אייר/תשפ"ה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6875BBB-5ACF-630C-52CC-0CFA43F88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E60CE75-125B-F71A-FEEC-1664BC883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BAE24-9C04-443F-B37B-5516D29E9F3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047607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2000"/>
    </mc:Choice>
    <mc:Fallback>
      <p:transition advClick="0" advTm="2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BCEBE81-4DFD-7822-101E-BAD4BDA5A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A67F3CF-EE77-8C29-8C78-31ED674476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69A9279E-B1BD-18BC-179F-D37B47DE30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F959ACE0-2CA6-D680-3864-523D386DF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16B56-0C3E-4D7A-9791-9023AC7AC3EF}" type="datetimeFigureOut">
              <a:rPr lang="he-IL" smtClean="0"/>
              <a:t>ח'/אייר/תשפ"ה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9E4DCF95-7F34-8AF4-6BF6-93FAC8369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7A3BC64E-BBD0-8E19-3B37-ACB730320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BAE24-9C04-443F-B37B-5516D29E9F3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41400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2000"/>
    </mc:Choice>
    <mc:Fallback>
      <p:transition advClick="0" advTm="2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AFEC1C7-F512-5ACA-85EE-1CE916116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A687AC50-2C12-0C3E-3F68-150FCC37E8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57C74FD4-3ABD-432E-3E19-A23DE3048F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3CAAC43F-9C01-9347-701A-7C04F7B915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AD210216-4C7F-6D2D-94DF-A928CE779E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8A4DD124-4DC7-62A3-17C5-A282E3038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16B56-0C3E-4D7A-9791-9023AC7AC3EF}" type="datetimeFigureOut">
              <a:rPr lang="he-IL" smtClean="0"/>
              <a:t>ח'/אייר/תשפ"ה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39D7D540-CFB3-A38F-6B1F-DF750E097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B41DCBB3-87AE-D877-604B-58130C01A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BAE24-9C04-443F-B37B-5516D29E9F3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091108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2000"/>
    </mc:Choice>
    <mc:Fallback>
      <p:transition advClick="0" advTm="2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DCA49CF-F057-B55A-C61A-92EB0D41E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594E2AF8-3D63-EE7C-2439-DE44A6D9B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16B56-0C3E-4D7A-9791-9023AC7AC3EF}" type="datetimeFigureOut">
              <a:rPr lang="he-IL" smtClean="0"/>
              <a:t>ח'/אייר/תשפ"ה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FE9B2CA4-F245-A58C-6442-2D4E71100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81DA5B7D-043E-875A-789C-C9BC7A767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BAE24-9C04-443F-B37B-5516D29E9F3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43982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2000"/>
    </mc:Choice>
    <mc:Fallback>
      <p:transition advClick="0" advTm="2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9C80866B-FFC0-87A6-19CF-C9E62D67A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16B56-0C3E-4D7A-9791-9023AC7AC3EF}" type="datetimeFigureOut">
              <a:rPr lang="he-IL" smtClean="0"/>
              <a:t>ח'/אייר/תשפ"ה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D12B16EF-C6E7-EE64-922B-9F625344C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8D3C63BB-C43E-F578-7187-CBA747C24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BAE24-9C04-443F-B37B-5516D29E9F3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11343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2000"/>
    </mc:Choice>
    <mc:Fallback>
      <p:transition advClick="0" advTm="2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7405A7E-1441-17AA-9FAA-6D7E9DD83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E0AF3C7-6134-AAC9-BBCF-6E1C7EEDBF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D3E36FD4-8F91-BFFD-C8DC-4C82371557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88416D5F-B968-53DF-6F16-0A845E50E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16B56-0C3E-4D7A-9791-9023AC7AC3EF}" type="datetimeFigureOut">
              <a:rPr lang="he-IL" smtClean="0"/>
              <a:t>ח'/אייר/תשפ"ה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B1E7F3D9-FF31-8AD3-5CE6-00132DFB0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1F0EB141-C1EF-F012-7CEC-E2D9BA68E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BAE24-9C04-443F-B37B-5516D29E9F3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978787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2000"/>
    </mc:Choice>
    <mc:Fallback>
      <p:transition advClick="0" advTm="2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CBD75B9-DCED-5C3F-BFB1-029CDC8B1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10679A06-24E3-C412-2DDC-75DA002841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71303503-3885-D633-1454-1217014629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FFDBAC9D-3FF0-9A39-2250-FA2CFF089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16B56-0C3E-4D7A-9791-9023AC7AC3EF}" type="datetimeFigureOut">
              <a:rPr lang="he-IL" smtClean="0"/>
              <a:t>ח'/אייר/תשפ"ה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4D1554FA-68E5-B955-42DD-A8AE64A46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A9659682-1216-BE90-A9BA-7A298A3AA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BAE24-9C04-443F-B37B-5516D29E9F3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974810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2000"/>
    </mc:Choice>
    <mc:Fallback>
      <p:transition advClick="0" advTm="2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0C75B01-7DDB-F5E5-BF48-7D38629F4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79839E51-C9E7-455E-69B2-B926DBC782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88BC78E-CF8E-6C6D-76B5-4BAA7F179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16B56-0C3E-4D7A-9791-9023AC7AC3EF}" type="datetimeFigureOut">
              <a:rPr lang="he-IL" smtClean="0"/>
              <a:t>ח'/אייר/תשפ"ה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F52A9D93-5098-6233-DD32-4F851A69A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38AE597-80CD-FC7E-2E8B-032966149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BAE24-9C04-443F-B37B-5516D29E9F3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687995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2000"/>
    </mc:Choice>
    <mc:Fallback>
      <p:transition advClick="0" advTm="2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0F9B289A-DF17-8D27-7252-F572C91F2A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714B9F34-4688-2E2F-53AF-13D73DAC52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11460EA9-9450-87D2-AA4D-E736FD525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16B56-0C3E-4D7A-9791-9023AC7AC3EF}" type="datetimeFigureOut">
              <a:rPr lang="he-IL" smtClean="0"/>
              <a:t>ח'/אייר/תשפ"ה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4BA446C-C52A-E026-718D-638EF83EE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A662B02-9A90-2433-4C99-A04F47E12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BAE24-9C04-443F-B37B-5516D29E9F3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431537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2000"/>
    </mc:Choice>
    <mc:Fallback>
      <p:transition advClick="0" advTm="2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4">
  <p:cSld name="Title and body 4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algn="l"/>
            <a:fld id="{00000000-1234-1234-1234-123412341234}" type="slidenum">
              <a:rPr lang="en" smtClean="0"/>
              <a:pPr algn="l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77269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2000"/>
    </mc:Choice>
    <mc:Fallback>
      <p:transition advClick="0" advTm="2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3">
  <p:cSld name="TITLE_3"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8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6933"/>
            </a:lvl9pPr>
          </a:lstStyle>
          <a:p>
            <a:endParaRPr/>
          </a:p>
        </p:txBody>
      </p:sp>
      <p:sp>
        <p:nvSpPr>
          <p:cNvPr id="188" name="Google Shape;188;p28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89" name="Google Shape;189;p2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algn="l"/>
            <a:fld id="{00000000-1234-1234-1234-123412341234}" type="slidenum">
              <a:rPr lang="en" smtClean="0"/>
              <a:pPr algn="l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0935193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2000"/>
    </mc:Choice>
    <mc:Fallback>
      <p:transition advClick="0" advTm="2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 descr="תמונה שמכילה ירח, אור ירח, שחור, חשיכה&#10;&#10;תוכן שנוצר על-ידי בינה מלאכותית עשוי להיות שגוי.">
            <a:extLst>
              <a:ext uri="{FF2B5EF4-FFF2-40B4-BE49-F238E27FC236}">
                <a16:creationId xmlns:a16="http://schemas.microsoft.com/office/drawing/2014/main" id="{58CC748D-C6A6-D5AE-E167-D0164434513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88705"/>
            <a:ext cx="1463040" cy="48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9256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2000"/>
    </mc:Choice>
    <mc:Fallback>
      <p:transition advClick="0" advTm="2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C9944C65-6A43-CBFD-4636-8CFECF5C9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25FE82A8-8485-8301-B97A-BA4871446D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D2E38EF-257B-4704-F270-381373511F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B16B56-0C3E-4D7A-9791-9023AC7AC3EF}" type="datetimeFigureOut">
              <a:rPr lang="he-IL" smtClean="0"/>
              <a:t>ח'/אייר/תשפ"ה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0D06EE76-92DD-6A9D-C1B1-0A55ABE0D6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97037CDB-D810-679C-284A-8588D19975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CEBAE24-9C04-443F-B37B-5516D29E9F3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46041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704" r:id="rId12"/>
    <p:sldLayoutId id="2147483705" r:id="rId13"/>
    <p:sldLayoutId id="2147483691" r:id="rId14"/>
  </p:sldLayoutIdLst>
  <mc:AlternateContent xmlns:mc="http://schemas.openxmlformats.org/markup-compatibility/2006">
    <mc:Choice xmlns:p14="http://schemas.microsoft.com/office/powerpoint/2010/main" Requires="p14">
      <p:transition p14:dur="0" advClick="0" advTm="2000"/>
    </mc:Choice>
    <mc:Fallback>
      <p:transition advClick="0" advTm="2000"/>
    </mc:Fallback>
  </mc:AlternateConten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chart" Target="../charts/chart6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9.xml"/><Relationship Id="rId3" Type="http://schemas.openxmlformats.org/officeDocument/2006/relationships/image" Target="../media/image6.svg"/><Relationship Id="rId7" Type="http://schemas.openxmlformats.org/officeDocument/2006/relationships/chart" Target="../charts/chart8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chart" Target="../charts/char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2.xml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chart" Target="../charts/chart19.xml"/><Relationship Id="rId4" Type="http://schemas.openxmlformats.org/officeDocument/2006/relationships/chart" Target="../charts/char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>
          <a:extLst>
            <a:ext uri="{FF2B5EF4-FFF2-40B4-BE49-F238E27FC236}">
              <a16:creationId xmlns:a16="http://schemas.microsoft.com/office/drawing/2014/main" id="{D7DE6CD0-4CB3-5E5C-1DCC-8E693FCB9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40">
            <a:extLst>
              <a:ext uri="{FF2B5EF4-FFF2-40B4-BE49-F238E27FC236}">
                <a16:creationId xmlns:a16="http://schemas.microsoft.com/office/drawing/2014/main" id="{F6576F47-03FD-339A-4841-F12FFEEC7968}"/>
              </a:ext>
            </a:extLst>
          </p:cNvPr>
          <p:cNvSpPr txBox="1"/>
          <p:nvPr/>
        </p:nvSpPr>
        <p:spPr>
          <a:xfrm>
            <a:off x="389200" y="146400"/>
            <a:ext cx="11413600" cy="619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2427" b="1" i="0" u="none" strike="noStrike" kern="0" cap="none" spc="0" normalizeH="0" baseline="0" noProof="0">
              <a:ln>
                <a:noFill/>
              </a:ln>
              <a:solidFill>
                <a:srgbClr val="600DFF"/>
              </a:solidFill>
              <a:effectLst/>
              <a:uLnTx/>
              <a:uFillTx/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9" name="תיבת טקסט 18">
            <a:extLst>
              <a:ext uri="{FF2B5EF4-FFF2-40B4-BE49-F238E27FC236}">
                <a16:creationId xmlns:a16="http://schemas.microsoft.com/office/drawing/2014/main" id="{588EB2BB-533E-EB3E-6B0B-62AA998665EA}"/>
              </a:ext>
            </a:extLst>
          </p:cNvPr>
          <p:cNvSpPr txBox="1"/>
          <p:nvPr/>
        </p:nvSpPr>
        <p:spPr>
          <a:xfrm>
            <a:off x="1" y="620531"/>
            <a:ext cx="12192000" cy="15432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21917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he-IL" sz="8800" b="1" kern="0" dirty="0">
                <a:solidFill>
                  <a:srgbClr val="0D0D0D"/>
                </a:solidFill>
                <a:highlight>
                  <a:srgbClr val="FFFFFF"/>
                </a:highlight>
                <a:latin typeface="Calibri" panose="020F0502020204030204" pitchFamily="34" charset="0"/>
                <a:ea typeface="Lato"/>
                <a:cs typeface="Calibri" panose="020F0502020204030204" pitchFamily="34" charset="0"/>
                <a:sym typeface="Lato"/>
              </a:rPr>
              <a:t>מה קרה ברבעון הראשון?</a:t>
            </a:r>
            <a:endParaRPr kumimoji="0" lang="en-US" sz="8800" b="1" i="0" u="none" strike="noStrike" kern="0" cap="none" spc="0" normalizeH="0" baseline="0" noProof="0" dirty="0">
              <a:ln>
                <a:noFill/>
              </a:ln>
              <a:solidFill>
                <a:srgbClr val="151417"/>
              </a:solidFill>
              <a:effectLst/>
              <a:highlight>
                <a:srgbClr val="FFFFFF"/>
              </a:highlight>
              <a:uLnTx/>
              <a:uFillTx/>
              <a:latin typeface="Calibri" panose="020F0502020204030204" pitchFamily="34" charset="0"/>
              <a:ea typeface="Lato"/>
              <a:cs typeface="Calibri" panose="020F0502020204030204" pitchFamily="34" charset="0"/>
              <a:sym typeface="Lato"/>
            </a:endParaRPr>
          </a:p>
        </p:txBody>
      </p:sp>
      <p:pic>
        <p:nvPicPr>
          <p:cNvPr id="3" name="תמונה 2" descr="תרנגולת תוהה">
            <a:extLst>
              <a:ext uri="{FF2B5EF4-FFF2-40B4-BE49-F238E27FC236}">
                <a16:creationId xmlns:a16="http://schemas.microsoft.com/office/drawing/2014/main" id="{3715F06F-F861-9C8D-C92E-250FA95E7E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0967" y="2106579"/>
            <a:ext cx="5270065" cy="5270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787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000"/>
    </mc:Choice>
    <mc:Fallback>
      <p:transition advTm="2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תרשים 3">
            <a:extLst>
              <a:ext uri="{FF2B5EF4-FFF2-40B4-BE49-F238E27FC236}">
                <a16:creationId xmlns:a16="http://schemas.microsoft.com/office/drawing/2014/main" id="{AFCA4E63-A3C0-3105-4BE8-C22008A3AD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52739498"/>
              </p:ext>
            </p:extLst>
          </p:nvPr>
        </p:nvGraphicFramePr>
        <p:xfrm>
          <a:off x="1250302" y="410548"/>
          <a:ext cx="10207690" cy="58210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76018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2000"/>
    </mc:Choice>
    <mc:Fallback>
      <p:transition advTm="2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284A416-886A-B7A4-4387-EF180052BB0F}"/>
              </a:ext>
            </a:extLst>
          </p:cNvPr>
          <p:cNvSpPr txBox="1"/>
          <p:nvPr/>
        </p:nvSpPr>
        <p:spPr>
          <a:xfrm>
            <a:off x="488301" y="2857412"/>
            <a:ext cx="11321077" cy="158812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i="0" strike="noStrike" cap="none" spc="0" normalizeH="0" baseline="0">
                <a:ln>
                  <a:noFill/>
                </a:ln>
                <a:solidFill>
                  <a:schemeClr val="tx2"/>
                </a:solidFill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r>
              <a:rPr lang="he-IL" sz="5400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במהלך הרבעון הראשון אירעו </a:t>
            </a:r>
            <a:r>
              <a:rPr lang="he-IL" sz="5400" spc="-15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 תקלות חמורות </a:t>
            </a:r>
            <a:r>
              <a:rPr lang="he-IL" sz="5400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באפליקציה 3</a:t>
            </a:r>
            <a:endParaRPr kumimoji="0" lang="fr-FR" sz="5400" b="0" i="0" u="none" strike="noStrike" kern="1200" cap="none" spc="-150" normalizeH="0" baseline="0" noProof="0" dirty="0">
              <a:ln>
                <a:noFill/>
              </a:ln>
              <a:solidFill>
                <a:srgbClr val="487693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Google Shape;215;p33">
            <a:extLst>
              <a:ext uri="{FF2B5EF4-FFF2-40B4-BE49-F238E27FC236}">
                <a16:creationId xmlns:a16="http://schemas.microsoft.com/office/drawing/2014/main" id="{60E0E7E8-125B-16A2-C76A-2FB1F19CC4B7}"/>
              </a:ext>
            </a:extLst>
          </p:cNvPr>
          <p:cNvSpPr txBox="1"/>
          <p:nvPr/>
        </p:nvSpPr>
        <p:spPr>
          <a:xfrm>
            <a:off x="0" y="0"/>
            <a:ext cx="12192000" cy="10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lvl="0" algn="ctr" defTabSz="1219170">
              <a:buClr>
                <a:srgbClr val="000000"/>
              </a:buClr>
              <a:defRPr/>
            </a:pPr>
            <a:r>
              <a:rPr lang="he-IL" sz="4800" spc="-15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הדבר הכי חשוב בגרף הוא ש...</a:t>
            </a:r>
            <a:endParaRPr kumimoji="0" lang="en-US" sz="4800" i="0" u="none" strike="noStrike" kern="1200" cap="none" spc="-15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000"/>
    </mc:Choice>
    <mc:Fallback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D40713-5579-7A38-2431-808C67835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תרשים 3">
            <a:extLst>
              <a:ext uri="{FF2B5EF4-FFF2-40B4-BE49-F238E27FC236}">
                <a16:creationId xmlns:a16="http://schemas.microsoft.com/office/drawing/2014/main" id="{5194C8CB-6A55-FE6B-2A44-7F0217871F2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5607196"/>
              </p:ext>
            </p:extLst>
          </p:nvPr>
        </p:nvGraphicFramePr>
        <p:xfrm>
          <a:off x="1250302" y="410548"/>
          <a:ext cx="10207690" cy="58210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3" name="מחבר חץ ישר 2">
            <a:extLst>
              <a:ext uri="{FF2B5EF4-FFF2-40B4-BE49-F238E27FC236}">
                <a16:creationId xmlns:a16="http://schemas.microsoft.com/office/drawing/2014/main" id="{F575920F-9411-3F3B-6D1F-75145715A1F6}"/>
              </a:ext>
            </a:extLst>
          </p:cNvPr>
          <p:cNvCxnSpPr/>
          <p:nvPr/>
        </p:nvCxnSpPr>
        <p:spPr>
          <a:xfrm>
            <a:off x="8238136" y="1856792"/>
            <a:ext cx="0" cy="22020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1242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000"/>
    </mc:Choice>
    <mc:Fallback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85C6F0-46A8-3287-C9C3-AD86ACD78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גרפיקה 12" descr="מbrushstroke">
            <a:extLst>
              <a:ext uri="{FF2B5EF4-FFF2-40B4-BE49-F238E27FC236}">
                <a16:creationId xmlns:a16="http://schemas.microsoft.com/office/drawing/2014/main" id="{7481CAE8-966A-434F-F6F1-F35F4D472A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0389" t="39024" r="10472" b="36585"/>
          <a:stretch/>
        </p:blipFill>
        <p:spPr>
          <a:xfrm>
            <a:off x="3664268" y="2110180"/>
            <a:ext cx="1883229" cy="579920"/>
          </a:xfrm>
          <a:prstGeom prst="rect">
            <a:avLst/>
          </a:prstGeom>
        </p:spPr>
      </p:pic>
      <p:pic>
        <p:nvPicPr>
          <p:cNvPr id="19" name="גרפיקה 12" descr="מbrushstroke">
            <a:extLst>
              <a:ext uri="{FF2B5EF4-FFF2-40B4-BE49-F238E27FC236}">
                <a16:creationId xmlns:a16="http://schemas.microsoft.com/office/drawing/2014/main" id="{757ED661-86C9-FF18-16AD-28E65DF7E5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0389" t="39024" r="10472" b="36585"/>
          <a:stretch/>
        </p:blipFill>
        <p:spPr>
          <a:xfrm>
            <a:off x="6731318" y="2110180"/>
            <a:ext cx="1883229" cy="579920"/>
          </a:xfrm>
          <a:prstGeom prst="rect">
            <a:avLst/>
          </a:prstGeom>
        </p:spPr>
      </p:pic>
      <p:pic>
        <p:nvPicPr>
          <p:cNvPr id="20" name="גרפיקה 12" descr="מbrushstroke">
            <a:extLst>
              <a:ext uri="{FF2B5EF4-FFF2-40B4-BE49-F238E27FC236}">
                <a16:creationId xmlns:a16="http://schemas.microsoft.com/office/drawing/2014/main" id="{2F70BB79-6622-86AF-5D1A-F1339B2B27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0389" t="39024" r="10472" b="36585"/>
          <a:stretch/>
        </p:blipFill>
        <p:spPr>
          <a:xfrm>
            <a:off x="9626918" y="2110180"/>
            <a:ext cx="1883229" cy="579920"/>
          </a:xfrm>
          <a:prstGeom prst="rect">
            <a:avLst/>
          </a:prstGeom>
        </p:spPr>
      </p:pic>
      <p:pic>
        <p:nvPicPr>
          <p:cNvPr id="16" name="גרפיקה 12" descr="מbrushstroke">
            <a:extLst>
              <a:ext uri="{FF2B5EF4-FFF2-40B4-BE49-F238E27FC236}">
                <a16:creationId xmlns:a16="http://schemas.microsoft.com/office/drawing/2014/main" id="{E4A513F7-01C5-859A-C6AF-703CCDA2EC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0389" t="39024" r="10472" b="36585"/>
          <a:stretch/>
        </p:blipFill>
        <p:spPr>
          <a:xfrm>
            <a:off x="749618" y="2110180"/>
            <a:ext cx="1883229" cy="579920"/>
          </a:xfrm>
          <a:prstGeom prst="rect">
            <a:avLst/>
          </a:prstGeom>
        </p:spPr>
      </p:pic>
      <p:graphicFrame>
        <p:nvGraphicFramePr>
          <p:cNvPr id="7" name="Chart 4">
            <a:extLst>
              <a:ext uri="{FF2B5EF4-FFF2-40B4-BE49-F238E27FC236}">
                <a16:creationId xmlns:a16="http://schemas.microsoft.com/office/drawing/2014/main" id="{A89A9A79-006D-F8FE-EB63-CB78B0E462C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7128350"/>
              </p:ext>
            </p:extLst>
          </p:nvPr>
        </p:nvGraphicFramePr>
        <p:xfrm>
          <a:off x="431232" y="2148280"/>
          <a:ext cx="2520000" cy="4251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Chart 4">
            <a:extLst>
              <a:ext uri="{FF2B5EF4-FFF2-40B4-BE49-F238E27FC236}">
                <a16:creationId xmlns:a16="http://schemas.microsoft.com/office/drawing/2014/main" id="{EFC72C62-5928-1DD2-7505-1DEECCF9D5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52946927"/>
              </p:ext>
            </p:extLst>
          </p:nvPr>
        </p:nvGraphicFramePr>
        <p:xfrm>
          <a:off x="3396900" y="2148280"/>
          <a:ext cx="2520000" cy="4251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Chart 4">
            <a:extLst>
              <a:ext uri="{FF2B5EF4-FFF2-40B4-BE49-F238E27FC236}">
                <a16:creationId xmlns:a16="http://schemas.microsoft.com/office/drawing/2014/main" id="{47C0688D-11DD-D971-3503-17C778C092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35805975"/>
              </p:ext>
            </p:extLst>
          </p:nvPr>
        </p:nvGraphicFramePr>
        <p:xfrm>
          <a:off x="6362568" y="2148280"/>
          <a:ext cx="2520000" cy="4251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1" name="Chart 4">
            <a:extLst>
              <a:ext uri="{FF2B5EF4-FFF2-40B4-BE49-F238E27FC236}">
                <a16:creationId xmlns:a16="http://schemas.microsoft.com/office/drawing/2014/main" id="{E7486418-E633-C9AB-4F58-C29CCEDE4A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2791753"/>
              </p:ext>
            </p:extLst>
          </p:nvPr>
        </p:nvGraphicFramePr>
        <p:xfrm>
          <a:off x="9328238" y="2148280"/>
          <a:ext cx="2520000" cy="4251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cxnSp>
        <p:nvCxnSpPr>
          <p:cNvPr id="13" name="מחבר ישר 12">
            <a:extLst>
              <a:ext uri="{FF2B5EF4-FFF2-40B4-BE49-F238E27FC236}">
                <a16:creationId xmlns:a16="http://schemas.microsoft.com/office/drawing/2014/main" id="{9689B5A5-7DB2-1C83-E822-612E4B7FFAA4}"/>
              </a:ext>
            </a:extLst>
          </p:cNvPr>
          <p:cNvCxnSpPr/>
          <p:nvPr/>
        </p:nvCxnSpPr>
        <p:spPr>
          <a:xfrm>
            <a:off x="3174066" y="2029640"/>
            <a:ext cx="0" cy="448924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מחבר ישר 13">
            <a:extLst>
              <a:ext uri="{FF2B5EF4-FFF2-40B4-BE49-F238E27FC236}">
                <a16:creationId xmlns:a16="http://schemas.microsoft.com/office/drawing/2014/main" id="{4B77FB98-D275-4D48-6287-AF9425479C28}"/>
              </a:ext>
            </a:extLst>
          </p:cNvPr>
          <p:cNvCxnSpPr/>
          <p:nvPr/>
        </p:nvCxnSpPr>
        <p:spPr>
          <a:xfrm>
            <a:off x="6139734" y="2029640"/>
            <a:ext cx="0" cy="448924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מחבר ישר 14">
            <a:extLst>
              <a:ext uri="{FF2B5EF4-FFF2-40B4-BE49-F238E27FC236}">
                <a16:creationId xmlns:a16="http://schemas.microsoft.com/office/drawing/2014/main" id="{21E0F407-FB83-F95A-3AFD-659FC45F0E4D}"/>
              </a:ext>
            </a:extLst>
          </p:cNvPr>
          <p:cNvCxnSpPr/>
          <p:nvPr/>
        </p:nvCxnSpPr>
        <p:spPr>
          <a:xfrm>
            <a:off x="9105402" y="2029640"/>
            <a:ext cx="0" cy="448924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7">
            <a:extLst>
              <a:ext uri="{FF2B5EF4-FFF2-40B4-BE49-F238E27FC236}">
                <a16:creationId xmlns:a16="http://schemas.microsoft.com/office/drawing/2014/main" id="{87B8D00B-80AF-1B5D-8C69-9363C0AD6F9D}"/>
              </a:ext>
            </a:extLst>
          </p:cNvPr>
          <p:cNvSpPr txBox="1"/>
          <p:nvPr/>
        </p:nvSpPr>
        <p:spPr>
          <a:xfrm>
            <a:off x="453062" y="313827"/>
            <a:ext cx="11738937" cy="7294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i="0" strike="noStrike" cap="none" spc="0" normalizeH="0" baseline="0">
                <a:ln>
                  <a:noFill/>
                </a:ln>
                <a:solidFill>
                  <a:schemeClr val="tx2"/>
                </a:solidFill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 lvl="1">
              <a:lnSpc>
                <a:spcPct val="90000"/>
              </a:lnSpc>
              <a:spcBef>
                <a:spcPct val="0"/>
              </a:spcBef>
              <a:defRPr/>
            </a:pPr>
            <a:r>
              <a:rPr lang="he-IL" sz="4600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ברבעון הראשון נרשמו 7 תקלות חמורות באפליקציה 3</a:t>
            </a:r>
          </a:p>
        </p:txBody>
      </p:sp>
    </p:spTree>
    <p:extLst>
      <p:ext uri="{BB962C8B-B14F-4D97-AF65-F5344CB8AC3E}">
        <p14:creationId xmlns:p14="http://schemas.microsoft.com/office/powerpoint/2010/main" val="9894726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000"/>
    </mc:Choice>
    <mc:Fallback>
      <p:transition advTm="2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852DF-5B46-C7EC-E97D-62C3DA5725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גרפיקה 12" descr="מbrushstroke">
            <a:extLst>
              <a:ext uri="{FF2B5EF4-FFF2-40B4-BE49-F238E27FC236}">
                <a16:creationId xmlns:a16="http://schemas.microsoft.com/office/drawing/2014/main" id="{717020DC-A8E7-F97E-55C9-16B4C1C116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0389" t="39024" r="10472" b="36585"/>
          <a:stretch/>
        </p:blipFill>
        <p:spPr>
          <a:xfrm>
            <a:off x="8599872" y="2343058"/>
            <a:ext cx="3132160" cy="720000"/>
          </a:xfrm>
          <a:prstGeom prst="rect">
            <a:avLst/>
          </a:prstGeom>
        </p:spPr>
      </p:pic>
      <p:sp>
        <p:nvSpPr>
          <p:cNvPr id="14" name="תיבת טקסט 36">
            <a:extLst>
              <a:ext uri="{FF2B5EF4-FFF2-40B4-BE49-F238E27FC236}">
                <a16:creationId xmlns:a16="http://schemas.microsoft.com/office/drawing/2014/main" id="{1A2EEC4A-7F4F-B83C-950C-9F6EBF84BB4F}"/>
              </a:ext>
            </a:extLst>
          </p:cNvPr>
          <p:cNvSpPr txBox="1"/>
          <p:nvPr/>
        </p:nvSpPr>
        <p:spPr>
          <a:xfrm>
            <a:off x="8522292" y="2409690"/>
            <a:ext cx="3348000" cy="48801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he-IL"/>
            </a:defPPr>
            <a:lvl1pPr marL="0" indent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9170">
              <a:lnSpc>
                <a:spcPct val="115000"/>
              </a:lnSpc>
              <a:buClr>
                <a:srgbClr val="000000"/>
              </a:buClr>
              <a:defRPr/>
            </a:pPr>
            <a:r>
              <a:rPr lang="he-IL" sz="2400" spc="-150" noProof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Lato"/>
              </a:rPr>
              <a:t>דרגת חומרה גבוהה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Lato"/>
              <a:cs typeface="Calibri" panose="020F0502020204030204" pitchFamily="34" charset="0"/>
              <a:sym typeface="Lato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667E1EB5-F920-CC21-CE89-8EB7793ADD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37398219"/>
              </p:ext>
            </p:extLst>
          </p:nvPr>
        </p:nvGraphicFramePr>
        <p:xfrm>
          <a:off x="8431579" y="2459907"/>
          <a:ext cx="324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8" name="גרפיקה 12" descr="מbrushstroke">
            <a:extLst>
              <a:ext uri="{FF2B5EF4-FFF2-40B4-BE49-F238E27FC236}">
                <a16:creationId xmlns:a16="http://schemas.microsoft.com/office/drawing/2014/main" id="{04E90C4F-1723-E3D5-7874-871EBD67EED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0389" t="39024" r="10472" b="36585"/>
          <a:stretch/>
        </p:blipFill>
        <p:spPr>
          <a:xfrm>
            <a:off x="4720049" y="2343058"/>
            <a:ext cx="3132160" cy="720000"/>
          </a:xfrm>
          <a:prstGeom prst="rect">
            <a:avLst/>
          </a:prstGeom>
        </p:spPr>
      </p:pic>
      <p:pic>
        <p:nvPicPr>
          <p:cNvPr id="19" name="גרפיקה 12" descr="מbrushstroke">
            <a:extLst>
              <a:ext uri="{FF2B5EF4-FFF2-40B4-BE49-F238E27FC236}">
                <a16:creationId xmlns:a16="http://schemas.microsoft.com/office/drawing/2014/main" id="{24092884-3293-433D-7510-015E410DFD6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0389" t="39024" r="10472" b="36585"/>
          <a:stretch/>
        </p:blipFill>
        <p:spPr>
          <a:xfrm>
            <a:off x="830410" y="2343058"/>
            <a:ext cx="3132160" cy="720000"/>
          </a:xfrm>
          <a:prstGeom prst="rect">
            <a:avLst/>
          </a:prstGeom>
        </p:spPr>
      </p:pic>
      <p:graphicFrame>
        <p:nvGraphicFramePr>
          <p:cNvPr id="6" name="Chart 4">
            <a:extLst>
              <a:ext uri="{FF2B5EF4-FFF2-40B4-BE49-F238E27FC236}">
                <a16:creationId xmlns:a16="http://schemas.microsoft.com/office/drawing/2014/main" id="{616E0941-02B7-A201-E5D8-D447B477C5B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03443084"/>
              </p:ext>
            </p:extLst>
          </p:nvPr>
        </p:nvGraphicFramePr>
        <p:xfrm>
          <a:off x="697597" y="2437767"/>
          <a:ext cx="324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9" name="Chart 4">
            <a:extLst>
              <a:ext uri="{FF2B5EF4-FFF2-40B4-BE49-F238E27FC236}">
                <a16:creationId xmlns:a16="http://schemas.microsoft.com/office/drawing/2014/main" id="{9EF18B9C-F89F-A84F-5325-9E567344D4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54986732"/>
              </p:ext>
            </p:extLst>
          </p:nvPr>
        </p:nvGraphicFramePr>
        <p:xfrm>
          <a:off x="4486274" y="2437767"/>
          <a:ext cx="324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cxnSp>
        <p:nvCxnSpPr>
          <p:cNvPr id="12" name="מחבר ישר 11">
            <a:extLst>
              <a:ext uri="{FF2B5EF4-FFF2-40B4-BE49-F238E27FC236}">
                <a16:creationId xmlns:a16="http://schemas.microsoft.com/office/drawing/2014/main" id="{17EBA500-D2A4-1A87-CBB5-49CD8D41B87A}"/>
              </a:ext>
            </a:extLst>
          </p:cNvPr>
          <p:cNvCxnSpPr>
            <a:cxnSpLocks/>
          </p:cNvCxnSpPr>
          <p:nvPr/>
        </p:nvCxnSpPr>
        <p:spPr>
          <a:xfrm>
            <a:off x="4245882" y="2389921"/>
            <a:ext cx="0" cy="34920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מחבר ישר 16">
            <a:extLst>
              <a:ext uri="{FF2B5EF4-FFF2-40B4-BE49-F238E27FC236}">
                <a16:creationId xmlns:a16="http://schemas.microsoft.com/office/drawing/2014/main" id="{E81EBECD-779A-4070-C87D-6786C466B4FD}"/>
              </a:ext>
            </a:extLst>
          </p:cNvPr>
          <p:cNvCxnSpPr>
            <a:cxnSpLocks/>
          </p:cNvCxnSpPr>
          <p:nvPr/>
        </p:nvCxnSpPr>
        <p:spPr>
          <a:xfrm>
            <a:off x="8135876" y="2389921"/>
            <a:ext cx="0" cy="34920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תיבת טקסט 34">
            <a:extLst>
              <a:ext uri="{FF2B5EF4-FFF2-40B4-BE49-F238E27FC236}">
                <a16:creationId xmlns:a16="http://schemas.microsoft.com/office/drawing/2014/main" id="{6D6A31DB-FE05-A3F5-CF59-07A1526D4366}"/>
              </a:ext>
            </a:extLst>
          </p:cNvPr>
          <p:cNvSpPr txBox="1"/>
          <p:nvPr/>
        </p:nvSpPr>
        <p:spPr>
          <a:xfrm>
            <a:off x="709793" y="2403569"/>
            <a:ext cx="3348000" cy="48801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he-IL"/>
            </a:defPPr>
            <a:lvl1pPr marL="0" indent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9170">
              <a:lnSpc>
                <a:spcPct val="115000"/>
              </a:lnSpc>
              <a:buClr>
                <a:srgbClr val="000000"/>
              </a:buClr>
              <a:defRPr/>
            </a:pPr>
            <a:r>
              <a:rPr lang="he-IL" sz="2400" spc="-150" noProof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Lato"/>
              </a:rPr>
              <a:t>דרגת חומרה נמוכה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Lato"/>
              <a:cs typeface="Calibri" panose="020F0502020204030204" pitchFamily="34" charset="0"/>
              <a:sym typeface="Lato"/>
            </a:endParaRPr>
          </a:p>
        </p:txBody>
      </p:sp>
      <p:sp>
        <p:nvSpPr>
          <p:cNvPr id="22" name="תיבת טקסט 36">
            <a:extLst>
              <a:ext uri="{FF2B5EF4-FFF2-40B4-BE49-F238E27FC236}">
                <a16:creationId xmlns:a16="http://schemas.microsoft.com/office/drawing/2014/main" id="{F6DC3928-3F1F-9341-9884-68A68B0F2B33}"/>
              </a:ext>
            </a:extLst>
          </p:cNvPr>
          <p:cNvSpPr txBox="1"/>
          <p:nvPr/>
        </p:nvSpPr>
        <p:spPr>
          <a:xfrm>
            <a:off x="4600436" y="2403569"/>
            <a:ext cx="3348000" cy="48801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he-IL"/>
            </a:defPPr>
            <a:lvl1pPr marL="0" indent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9170">
              <a:lnSpc>
                <a:spcPct val="115000"/>
              </a:lnSpc>
              <a:buClr>
                <a:srgbClr val="000000"/>
              </a:buClr>
              <a:defRPr/>
            </a:pPr>
            <a:r>
              <a:rPr lang="he-IL" sz="2400" spc="-150" noProof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Lato"/>
              </a:rPr>
              <a:t>דרגת חומרה בינונית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Lato"/>
              <a:cs typeface="Calibri" panose="020F0502020204030204" pitchFamily="34" charset="0"/>
              <a:sym typeface="Lato"/>
            </a:endParaRPr>
          </a:p>
        </p:txBody>
      </p:sp>
      <p:cxnSp>
        <p:nvCxnSpPr>
          <p:cNvPr id="8" name="מחבר ישר 7">
            <a:extLst>
              <a:ext uri="{FF2B5EF4-FFF2-40B4-BE49-F238E27FC236}">
                <a16:creationId xmlns:a16="http://schemas.microsoft.com/office/drawing/2014/main" id="{41017615-EF11-880B-F329-AD5974ABA53B}"/>
              </a:ext>
            </a:extLst>
          </p:cNvPr>
          <p:cNvCxnSpPr>
            <a:cxnSpLocks/>
            <a:endCxn id="10" idx="0"/>
          </p:cNvCxnSpPr>
          <p:nvPr/>
        </p:nvCxnSpPr>
        <p:spPr>
          <a:xfrm>
            <a:off x="9983964" y="1051629"/>
            <a:ext cx="9331" cy="1289579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אליפסה 9">
            <a:extLst>
              <a:ext uri="{FF2B5EF4-FFF2-40B4-BE49-F238E27FC236}">
                <a16:creationId xmlns:a16="http://schemas.microsoft.com/office/drawing/2014/main" id="{3161998A-C315-1D64-5AD6-2390AB4994BA}"/>
              </a:ext>
            </a:extLst>
          </p:cNvPr>
          <p:cNvSpPr/>
          <p:nvPr/>
        </p:nvSpPr>
        <p:spPr>
          <a:xfrm>
            <a:off x="9921295" y="2341208"/>
            <a:ext cx="144000" cy="144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he-IL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cxnSp>
        <p:nvCxnSpPr>
          <p:cNvPr id="2" name="מחבר ישר 1">
            <a:extLst>
              <a:ext uri="{FF2B5EF4-FFF2-40B4-BE49-F238E27FC236}">
                <a16:creationId xmlns:a16="http://schemas.microsoft.com/office/drawing/2014/main" id="{6E9C99E8-8EF7-2C8E-92FB-E7B7DE0F4011}"/>
              </a:ext>
            </a:extLst>
          </p:cNvPr>
          <p:cNvCxnSpPr>
            <a:cxnSpLocks/>
          </p:cNvCxnSpPr>
          <p:nvPr/>
        </p:nvCxnSpPr>
        <p:spPr>
          <a:xfrm>
            <a:off x="1596011" y="1009058"/>
            <a:ext cx="1003974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7">
            <a:extLst>
              <a:ext uri="{FF2B5EF4-FFF2-40B4-BE49-F238E27FC236}">
                <a16:creationId xmlns:a16="http://schemas.microsoft.com/office/drawing/2014/main" id="{469C1B3A-1362-3E86-D818-3505E83AF5F2}"/>
              </a:ext>
            </a:extLst>
          </p:cNvPr>
          <p:cNvSpPr txBox="1"/>
          <p:nvPr/>
        </p:nvSpPr>
        <p:spPr>
          <a:xfrm>
            <a:off x="453062" y="313827"/>
            <a:ext cx="117389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i="0" strike="noStrike" cap="none" spc="0" normalizeH="0" baseline="0">
                <a:ln>
                  <a:noFill/>
                </a:ln>
                <a:solidFill>
                  <a:schemeClr val="tx2"/>
                </a:solidFill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 lvl="1">
              <a:lnSpc>
                <a:spcPct val="90000"/>
              </a:lnSpc>
              <a:spcBef>
                <a:spcPct val="0"/>
              </a:spcBef>
              <a:defRPr/>
            </a:pPr>
            <a:r>
              <a:rPr lang="he-IL" sz="4000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סקירת תקלות ברבעון הראשון: </a:t>
            </a:r>
            <a:r>
              <a:rPr lang="he-IL" sz="4000" spc="-15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רמת סיכון גבוהה באפליקציה 3</a:t>
            </a:r>
          </a:p>
        </p:txBody>
      </p:sp>
    </p:spTree>
    <p:extLst>
      <p:ext uri="{BB962C8B-B14F-4D97-AF65-F5344CB8AC3E}">
        <p14:creationId xmlns:p14="http://schemas.microsoft.com/office/powerpoint/2010/main" val="31246915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000"/>
    </mc:Choice>
    <mc:Fallback>
      <p:transition advTm="2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65BFFD-ED5E-3E56-475E-0762FB5F2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תיבת טקסט 20">
            <a:extLst>
              <a:ext uri="{FF2B5EF4-FFF2-40B4-BE49-F238E27FC236}">
                <a16:creationId xmlns:a16="http://schemas.microsoft.com/office/drawing/2014/main" id="{1244BF50-77DE-CFAD-459C-B652C308F499}"/>
              </a:ext>
            </a:extLst>
          </p:cNvPr>
          <p:cNvSpPr txBox="1"/>
          <p:nvPr/>
        </p:nvSpPr>
        <p:spPr>
          <a:xfrm>
            <a:off x="2348200" y="897400"/>
            <a:ext cx="9843799" cy="652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defTabSz="1219170">
              <a:lnSpc>
                <a:spcPct val="115000"/>
              </a:lnSpc>
              <a:buClr>
                <a:srgbClr val="000000"/>
              </a:buClr>
              <a:defRPr/>
            </a:pPr>
            <a:r>
              <a:rPr lang="he-IL" sz="3400" kern="0" dirty="0">
                <a:solidFill>
                  <a:srgbClr val="FF0000"/>
                </a:solidFill>
                <a:latin typeface="Calibri" panose="020F0502020204030204" pitchFamily="34" charset="0"/>
                <a:ea typeface="Lato"/>
                <a:cs typeface="Calibri" panose="020F0502020204030204" pitchFamily="34" charset="0"/>
                <a:sym typeface="Lato"/>
              </a:rPr>
              <a:t>אנחנו רוצים להבין למה זה קרה</a:t>
            </a:r>
            <a:endParaRPr kumimoji="0" lang="en-US" sz="3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highlight>
                <a:srgbClr val="FFFFFF"/>
              </a:highlight>
              <a:uLnTx/>
              <a:uFillTx/>
              <a:latin typeface="Calibri" panose="020F0502020204030204" pitchFamily="34" charset="0"/>
              <a:ea typeface="Lato"/>
              <a:cs typeface="Calibri" panose="020F0502020204030204" pitchFamily="34" charset="0"/>
              <a:sym typeface="Lato"/>
            </a:endParaRPr>
          </a:p>
        </p:txBody>
      </p:sp>
      <p:pic>
        <p:nvPicPr>
          <p:cNvPr id="2" name="תמונה 1" descr="תרנגולת תוהה">
            <a:extLst>
              <a:ext uri="{FF2B5EF4-FFF2-40B4-BE49-F238E27FC236}">
                <a16:creationId xmlns:a16="http://schemas.microsoft.com/office/drawing/2014/main" id="{3D098D3A-C4B3-F93C-6A63-56A2055295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6767" y="2457993"/>
            <a:ext cx="1179160" cy="1179160"/>
          </a:xfrm>
          <a:prstGeom prst="rect">
            <a:avLst/>
          </a:prstGeom>
        </p:spPr>
      </p:pic>
      <p:sp>
        <p:nvSpPr>
          <p:cNvPr id="38" name="מלבן 37">
            <a:extLst>
              <a:ext uri="{FF2B5EF4-FFF2-40B4-BE49-F238E27FC236}">
                <a16:creationId xmlns:a16="http://schemas.microsoft.com/office/drawing/2014/main" id="{6C108C4B-ABFA-2B06-92B6-8E8CFE6CCDAE}"/>
              </a:ext>
            </a:extLst>
          </p:cNvPr>
          <p:cNvSpPr/>
          <p:nvPr/>
        </p:nvSpPr>
        <p:spPr>
          <a:xfrm>
            <a:off x="-1" y="0"/>
            <a:ext cx="2348201" cy="6858000"/>
          </a:xfrm>
          <a:prstGeom prst="rect">
            <a:avLst/>
          </a:prstGeom>
          <a:solidFill>
            <a:schemeClr val="bg1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AD04AABF-24A8-C47B-2017-E14CEC8FC18B}"/>
              </a:ext>
            </a:extLst>
          </p:cNvPr>
          <p:cNvSpPr txBox="1"/>
          <p:nvPr/>
        </p:nvSpPr>
        <p:spPr>
          <a:xfrm>
            <a:off x="453062" y="313827"/>
            <a:ext cx="117389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i="0" strike="noStrike" cap="none" spc="0" normalizeH="0" baseline="0">
                <a:ln>
                  <a:noFill/>
                </a:ln>
                <a:solidFill>
                  <a:schemeClr val="tx2"/>
                </a:solidFill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 lvl="1">
              <a:lnSpc>
                <a:spcPct val="90000"/>
              </a:lnSpc>
              <a:spcBef>
                <a:spcPct val="0"/>
              </a:spcBef>
              <a:defRPr/>
            </a:pPr>
            <a:r>
              <a:rPr lang="he-IL" sz="4000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ברבעון הראשון נרשמו 7 תקלות חמורות באפליקציה 3</a:t>
            </a:r>
          </a:p>
        </p:txBody>
      </p:sp>
      <p:graphicFrame>
        <p:nvGraphicFramePr>
          <p:cNvPr id="9" name="Chart 4">
            <a:extLst>
              <a:ext uri="{FF2B5EF4-FFF2-40B4-BE49-F238E27FC236}">
                <a16:creationId xmlns:a16="http://schemas.microsoft.com/office/drawing/2014/main" id="{E44A1DFC-A14D-D17E-00BA-E6B24606B1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91304770"/>
              </p:ext>
            </p:extLst>
          </p:nvPr>
        </p:nvGraphicFramePr>
        <p:xfrm>
          <a:off x="4476750" y="2547547"/>
          <a:ext cx="5838825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Chart 4">
            <a:extLst>
              <a:ext uri="{FF2B5EF4-FFF2-40B4-BE49-F238E27FC236}">
                <a16:creationId xmlns:a16="http://schemas.microsoft.com/office/drawing/2014/main" id="{1EFC444D-C01B-23A0-96FF-60F34BFA47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43149216"/>
              </p:ext>
            </p:extLst>
          </p:nvPr>
        </p:nvGraphicFramePr>
        <p:xfrm>
          <a:off x="85189" y="1041281"/>
          <a:ext cx="2130895" cy="22452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Chart 4">
            <a:extLst>
              <a:ext uri="{FF2B5EF4-FFF2-40B4-BE49-F238E27FC236}">
                <a16:creationId xmlns:a16="http://schemas.microsoft.com/office/drawing/2014/main" id="{A43DCCAC-9C7C-C4B7-18EC-3AF78909B0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7791821"/>
              </p:ext>
            </p:extLst>
          </p:nvPr>
        </p:nvGraphicFramePr>
        <p:xfrm>
          <a:off x="85189" y="3952432"/>
          <a:ext cx="2130895" cy="22452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072440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000"/>
    </mc:Choice>
    <mc:Fallback>
      <p:transition advTm="2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B2DC15-3D40-0C5E-64DE-84605B102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תרשים 4">
            <a:extLst>
              <a:ext uri="{FF2B5EF4-FFF2-40B4-BE49-F238E27FC236}">
                <a16:creationId xmlns:a16="http://schemas.microsoft.com/office/drawing/2014/main" id="{459FBA47-EF26-F1F7-F6DA-B794A676D9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17445642"/>
              </p:ext>
            </p:extLst>
          </p:nvPr>
        </p:nvGraphicFramePr>
        <p:xfrm>
          <a:off x="4020721" y="2214470"/>
          <a:ext cx="7641771" cy="40390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מלבן: פינות מעוגלות 5">
            <a:extLst>
              <a:ext uri="{FF2B5EF4-FFF2-40B4-BE49-F238E27FC236}">
                <a16:creationId xmlns:a16="http://schemas.microsoft.com/office/drawing/2014/main" id="{B582192F-338A-33FF-D873-1D78AFD518D4}"/>
              </a:ext>
            </a:extLst>
          </p:cNvPr>
          <p:cNvSpPr/>
          <p:nvPr/>
        </p:nvSpPr>
        <p:spPr>
          <a:xfrm>
            <a:off x="4667250" y="2130219"/>
            <a:ext cx="6734762" cy="424561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646DC2CA-AD97-EE90-4740-627AB79E21EF}"/>
              </a:ext>
            </a:extLst>
          </p:cNvPr>
          <p:cNvSpPr txBox="1"/>
          <p:nvPr/>
        </p:nvSpPr>
        <p:spPr>
          <a:xfrm>
            <a:off x="4415906" y="1730347"/>
            <a:ext cx="74085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3200" b="0" i="0" u="none" strike="noStrike" kern="1200" spc="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he-IL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סיבות שורש</a:t>
            </a:r>
          </a:p>
        </p:txBody>
      </p:sp>
      <p:graphicFrame>
        <p:nvGraphicFramePr>
          <p:cNvPr id="17" name="Chart 4">
            <a:extLst>
              <a:ext uri="{FF2B5EF4-FFF2-40B4-BE49-F238E27FC236}">
                <a16:creationId xmlns:a16="http://schemas.microsoft.com/office/drawing/2014/main" id="{16102C6B-5F86-DE9F-2CC9-75C0BB64F0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66075195"/>
              </p:ext>
            </p:extLst>
          </p:nvPr>
        </p:nvGraphicFramePr>
        <p:xfrm>
          <a:off x="448926" y="1961878"/>
          <a:ext cx="3311315" cy="44139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8" name="מחבר ישר 17">
            <a:extLst>
              <a:ext uri="{FF2B5EF4-FFF2-40B4-BE49-F238E27FC236}">
                <a16:creationId xmlns:a16="http://schemas.microsoft.com/office/drawing/2014/main" id="{1826D49E-985A-38BD-344C-E01FD10E8454}"/>
              </a:ext>
            </a:extLst>
          </p:cNvPr>
          <p:cNvCxnSpPr>
            <a:cxnSpLocks/>
            <a:endCxn id="19" idx="2"/>
          </p:cNvCxnSpPr>
          <p:nvPr/>
        </p:nvCxnSpPr>
        <p:spPr>
          <a:xfrm>
            <a:off x="2686050" y="3947105"/>
            <a:ext cx="190718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אליפסה 18">
            <a:extLst>
              <a:ext uri="{FF2B5EF4-FFF2-40B4-BE49-F238E27FC236}">
                <a16:creationId xmlns:a16="http://schemas.microsoft.com/office/drawing/2014/main" id="{A52C39EA-E38D-688B-2A1D-C20A681924FF}"/>
              </a:ext>
            </a:extLst>
          </p:cNvPr>
          <p:cNvSpPr/>
          <p:nvPr/>
        </p:nvSpPr>
        <p:spPr>
          <a:xfrm>
            <a:off x="4593230" y="3875105"/>
            <a:ext cx="144000" cy="144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he-IL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D9CA1683-CDC9-59DC-0D96-499A62AE8CAE}"/>
              </a:ext>
            </a:extLst>
          </p:cNvPr>
          <p:cNvSpPr txBox="1"/>
          <p:nvPr/>
        </p:nvSpPr>
        <p:spPr>
          <a:xfrm>
            <a:off x="453062" y="313827"/>
            <a:ext cx="117389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i="0" strike="noStrike" cap="none" spc="0" normalizeH="0" baseline="0">
                <a:ln>
                  <a:noFill/>
                </a:ln>
                <a:solidFill>
                  <a:schemeClr val="tx2"/>
                </a:solidFill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 lvl="1">
              <a:lnSpc>
                <a:spcPct val="90000"/>
              </a:lnSpc>
              <a:spcBef>
                <a:spcPct val="0"/>
              </a:spcBef>
              <a:defRPr/>
            </a:pPr>
            <a:r>
              <a:rPr lang="he-IL" sz="4000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ניתוח סיבת שורש של תקלות בדרגת חומרה גבוהה באפליקציה 3</a:t>
            </a:r>
          </a:p>
        </p:txBody>
      </p:sp>
    </p:spTree>
    <p:extLst>
      <p:ext uri="{BB962C8B-B14F-4D97-AF65-F5344CB8AC3E}">
        <p14:creationId xmlns:p14="http://schemas.microsoft.com/office/powerpoint/2010/main" val="9082352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000"/>
    </mc:Choice>
    <mc:Fallback>
      <p:transition advTm="2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A92E45-D448-B6C2-3CAA-1BE37378E0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: פינות מעוגלות 5">
            <a:extLst>
              <a:ext uri="{FF2B5EF4-FFF2-40B4-BE49-F238E27FC236}">
                <a16:creationId xmlns:a16="http://schemas.microsoft.com/office/drawing/2014/main" id="{58CAAF82-6809-6CC7-909D-EB371AC53721}"/>
              </a:ext>
            </a:extLst>
          </p:cNvPr>
          <p:cNvSpPr/>
          <p:nvPr/>
        </p:nvSpPr>
        <p:spPr>
          <a:xfrm>
            <a:off x="4793673" y="2257425"/>
            <a:ext cx="6365735" cy="350520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7" name="מחבר ישר 6">
            <a:extLst>
              <a:ext uri="{FF2B5EF4-FFF2-40B4-BE49-F238E27FC236}">
                <a16:creationId xmlns:a16="http://schemas.microsoft.com/office/drawing/2014/main" id="{906A2FA8-67D1-712F-F52F-DEBAA8D03621}"/>
              </a:ext>
            </a:extLst>
          </p:cNvPr>
          <p:cNvCxnSpPr>
            <a:cxnSpLocks/>
            <a:endCxn id="10" idx="5"/>
          </p:cNvCxnSpPr>
          <p:nvPr/>
        </p:nvCxnSpPr>
        <p:spPr>
          <a:xfrm>
            <a:off x="2649733" y="3875995"/>
            <a:ext cx="2194852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אליפסה 9">
            <a:extLst>
              <a:ext uri="{FF2B5EF4-FFF2-40B4-BE49-F238E27FC236}">
                <a16:creationId xmlns:a16="http://schemas.microsoft.com/office/drawing/2014/main" id="{119455BD-8317-EE1E-49ED-B20F227E7671}"/>
              </a:ext>
            </a:extLst>
          </p:cNvPr>
          <p:cNvSpPr/>
          <p:nvPr/>
        </p:nvSpPr>
        <p:spPr>
          <a:xfrm>
            <a:off x="4721673" y="3810679"/>
            <a:ext cx="144000" cy="144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he-IL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DA866086-9A12-03FA-E74C-8BA34DB91EE1}"/>
              </a:ext>
            </a:extLst>
          </p:cNvPr>
          <p:cNvSpPr txBox="1"/>
          <p:nvPr/>
        </p:nvSpPr>
        <p:spPr>
          <a:xfrm>
            <a:off x="10772409" y="3810679"/>
            <a:ext cx="819286" cy="523220"/>
          </a:xfrm>
          <a:prstGeom prst="rect">
            <a:avLst/>
          </a:prstGeom>
          <a:solidFill>
            <a:srgbClr val="FCFCFC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82%</a:t>
            </a:r>
          </a:p>
        </p:txBody>
      </p:sp>
      <p:graphicFrame>
        <p:nvGraphicFramePr>
          <p:cNvPr id="2" name="תרשים 1">
            <a:extLst>
              <a:ext uri="{FF2B5EF4-FFF2-40B4-BE49-F238E27FC236}">
                <a16:creationId xmlns:a16="http://schemas.microsoft.com/office/drawing/2014/main" id="{2A9FCE22-B80D-07BD-FD8F-898028A72E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99800119"/>
              </p:ext>
            </p:extLst>
          </p:nvPr>
        </p:nvGraphicFramePr>
        <p:xfrm>
          <a:off x="4882992" y="2506440"/>
          <a:ext cx="7025952" cy="30386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4">
            <a:extLst>
              <a:ext uri="{FF2B5EF4-FFF2-40B4-BE49-F238E27FC236}">
                <a16:creationId xmlns:a16="http://schemas.microsoft.com/office/drawing/2014/main" id="{84A1E5D8-EEAC-7023-6129-F0420637598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36381325"/>
              </p:ext>
            </p:extLst>
          </p:nvPr>
        </p:nvGraphicFramePr>
        <p:xfrm>
          <a:off x="939546" y="2746857"/>
          <a:ext cx="2520000" cy="21276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תיבת טקסט 14">
            <a:extLst>
              <a:ext uri="{FF2B5EF4-FFF2-40B4-BE49-F238E27FC236}">
                <a16:creationId xmlns:a16="http://schemas.microsoft.com/office/drawing/2014/main" id="{F12F78B7-3AF0-2BB5-09C0-45FB27777D53}"/>
              </a:ext>
            </a:extLst>
          </p:cNvPr>
          <p:cNvSpPr txBox="1"/>
          <p:nvPr/>
        </p:nvSpPr>
        <p:spPr>
          <a:xfrm>
            <a:off x="996945" y="2082186"/>
            <a:ext cx="240520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3200" spc="-15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תקלות חמורות באפליקציה 3</a:t>
            </a:r>
            <a:endParaRPr kumimoji="0" lang="he-IL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" name="מחבר ישר 4">
            <a:extLst>
              <a:ext uri="{FF2B5EF4-FFF2-40B4-BE49-F238E27FC236}">
                <a16:creationId xmlns:a16="http://schemas.microsoft.com/office/drawing/2014/main" id="{0708A098-DC01-F0C1-5F4F-68812991717B}"/>
              </a:ext>
            </a:extLst>
          </p:cNvPr>
          <p:cNvCxnSpPr>
            <a:cxnSpLocks/>
          </p:cNvCxnSpPr>
          <p:nvPr/>
        </p:nvCxnSpPr>
        <p:spPr>
          <a:xfrm>
            <a:off x="1596011" y="1009058"/>
            <a:ext cx="1003974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7">
            <a:extLst>
              <a:ext uri="{FF2B5EF4-FFF2-40B4-BE49-F238E27FC236}">
                <a16:creationId xmlns:a16="http://schemas.microsoft.com/office/drawing/2014/main" id="{E511EF86-A759-5A2B-C2F5-F800485AD46D}"/>
              </a:ext>
            </a:extLst>
          </p:cNvPr>
          <p:cNvSpPr txBox="1"/>
          <p:nvPr/>
        </p:nvSpPr>
        <p:spPr>
          <a:xfrm>
            <a:off x="453062" y="313827"/>
            <a:ext cx="117389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i="0" strike="noStrike" cap="none" spc="0" normalizeH="0" baseline="0">
                <a:ln>
                  <a:noFill/>
                </a:ln>
                <a:solidFill>
                  <a:schemeClr val="tx2"/>
                </a:solidFill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 lvl="1">
              <a:lnSpc>
                <a:spcPct val="90000"/>
              </a:lnSpc>
              <a:spcBef>
                <a:spcPct val="0"/>
              </a:spcBef>
              <a:defRPr/>
            </a:pPr>
            <a:r>
              <a:rPr lang="he-IL" sz="4000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הסיבות העיקריות שגרמו לתקלות החמורות באפליקציה 3</a:t>
            </a:r>
          </a:p>
        </p:txBody>
      </p:sp>
    </p:spTree>
    <p:extLst>
      <p:ext uri="{BB962C8B-B14F-4D97-AF65-F5344CB8AC3E}">
        <p14:creationId xmlns:p14="http://schemas.microsoft.com/office/powerpoint/2010/main" val="7300695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000"/>
    </mc:Choice>
    <mc:Fallback>
      <p:transition advTm="2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D3CF6-F550-F040-5ECC-D2FD870C2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7">
            <a:extLst>
              <a:ext uri="{FF2B5EF4-FFF2-40B4-BE49-F238E27FC236}">
                <a16:creationId xmlns:a16="http://schemas.microsoft.com/office/drawing/2014/main" id="{8A4E0340-CDBC-00CE-9A19-04BDBE29E4A8}"/>
              </a:ext>
            </a:extLst>
          </p:cNvPr>
          <p:cNvSpPr txBox="1"/>
          <p:nvPr/>
        </p:nvSpPr>
        <p:spPr>
          <a:xfrm>
            <a:off x="453062" y="313827"/>
            <a:ext cx="117389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i="0" strike="noStrike" cap="none" spc="0" normalizeH="0" baseline="0">
                <a:ln>
                  <a:noFill/>
                </a:ln>
                <a:solidFill>
                  <a:schemeClr val="tx2"/>
                </a:solidFill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 lvl="1">
              <a:lnSpc>
                <a:spcPct val="90000"/>
              </a:lnSpc>
              <a:spcBef>
                <a:spcPct val="0"/>
              </a:spcBef>
              <a:defRPr/>
            </a:pPr>
            <a:r>
              <a:rPr lang="he-IL" sz="4000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המלצות לשינויים בתהליכי בקרה ושגרות עבודה</a:t>
            </a:r>
            <a:endParaRPr kumimoji="0" lang="en-US" sz="4000" b="0" i="0" u="none" strike="noStrike" kern="1200" cap="none" spc="-15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8" name="Chart 4">
            <a:extLst>
              <a:ext uri="{FF2B5EF4-FFF2-40B4-BE49-F238E27FC236}">
                <a16:creationId xmlns:a16="http://schemas.microsoft.com/office/drawing/2014/main" id="{C0BB0392-EFE2-09CA-FCF1-2CB81FC3F2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26833319"/>
              </p:ext>
            </p:extLst>
          </p:nvPr>
        </p:nvGraphicFramePr>
        <p:xfrm>
          <a:off x="8506436" y="4360816"/>
          <a:ext cx="2880000" cy="23267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Chart 4">
            <a:extLst>
              <a:ext uri="{FF2B5EF4-FFF2-40B4-BE49-F238E27FC236}">
                <a16:creationId xmlns:a16="http://schemas.microsoft.com/office/drawing/2014/main" id="{F23B014B-FF56-A1B6-CA6C-4F7914071E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98133936"/>
              </p:ext>
            </p:extLst>
          </p:nvPr>
        </p:nvGraphicFramePr>
        <p:xfrm>
          <a:off x="645512" y="4401559"/>
          <a:ext cx="2880000" cy="22452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7" name="Chart 4">
            <a:extLst>
              <a:ext uri="{FF2B5EF4-FFF2-40B4-BE49-F238E27FC236}">
                <a16:creationId xmlns:a16="http://schemas.microsoft.com/office/drawing/2014/main" id="{3ECDC27D-AE03-552A-E59C-519B6E9442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98222433"/>
              </p:ext>
            </p:extLst>
          </p:nvPr>
        </p:nvGraphicFramePr>
        <p:xfrm>
          <a:off x="4608715" y="4401559"/>
          <a:ext cx="2880000" cy="22452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0ABC96FC-C718-BD67-DA5F-12DBD1483FBF}"/>
              </a:ext>
            </a:extLst>
          </p:cNvPr>
          <p:cNvSpPr txBox="1"/>
          <p:nvPr/>
        </p:nvSpPr>
        <p:spPr>
          <a:xfrm>
            <a:off x="757244" y="1462845"/>
            <a:ext cx="10420898" cy="16809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r" defTabSz="121917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he-IL" sz="2400" b="0" i="0" u="none" strike="noStrike" kern="0" cap="none" spc="0" normalizeH="0" baseline="0" noProof="0" dirty="0">
                <a:ln>
                  <a:noFill/>
                </a:ln>
                <a:solidFill>
                  <a:srgbClr val="151417"/>
                </a:solidFill>
                <a:effectLst/>
                <a:highlight>
                  <a:srgbClr val="FFFFFF"/>
                </a:highlight>
                <a:uLnTx/>
                <a:uFillTx/>
                <a:latin typeface="Calibri" panose="020F0502020204030204" pitchFamily="34" charset="0"/>
                <a:ea typeface="Lato"/>
                <a:cs typeface="Calibri" panose="020F0502020204030204" pitchFamily="34" charset="0"/>
                <a:sym typeface="Lato"/>
              </a:rPr>
              <a:t>המלצה 1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151417"/>
              </a:solidFill>
              <a:effectLst/>
              <a:highlight>
                <a:srgbClr val="FFFFFF"/>
              </a:highlight>
              <a:uLnTx/>
              <a:uFillTx/>
              <a:latin typeface="Calibri" panose="020F0502020204030204" pitchFamily="34" charset="0"/>
              <a:ea typeface="Lato"/>
              <a:cs typeface="Calibri" panose="020F0502020204030204" pitchFamily="34" charset="0"/>
              <a:sym typeface="Lato"/>
            </a:endParaRPr>
          </a:p>
          <a:p>
            <a:pPr marL="514350" marR="0" lvl="0" indent="-514350" algn="r" defTabSz="121917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lang="he-IL" sz="2400" kern="0" dirty="0">
                <a:solidFill>
                  <a:srgbClr val="151417"/>
                </a:solidFill>
                <a:highlight>
                  <a:srgbClr val="FFFFFF"/>
                </a:highlight>
                <a:latin typeface="Calibri" panose="020F0502020204030204" pitchFamily="34" charset="0"/>
                <a:ea typeface="Lato"/>
                <a:cs typeface="Calibri" panose="020F0502020204030204" pitchFamily="34" charset="0"/>
                <a:sym typeface="Lato"/>
              </a:rPr>
              <a:t>המלצה 2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51417"/>
                </a:solidFill>
                <a:effectLst/>
                <a:highlight>
                  <a:srgbClr val="FFFFFF"/>
                </a:highlight>
                <a:uLnTx/>
                <a:uFillTx/>
                <a:latin typeface="Calibri" panose="020F0502020204030204" pitchFamily="34" charset="0"/>
                <a:ea typeface="Lato"/>
                <a:cs typeface="Calibri" panose="020F0502020204030204" pitchFamily="34" charset="0"/>
                <a:sym typeface="Lato"/>
              </a:rPr>
              <a:t> </a:t>
            </a:r>
          </a:p>
          <a:p>
            <a:pPr marL="514350" marR="0" lvl="0" indent="-514350" algn="r" defTabSz="121917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lang="he-IL" sz="2400" kern="0" dirty="0">
                <a:solidFill>
                  <a:srgbClr val="151417"/>
                </a:solidFill>
                <a:highlight>
                  <a:srgbClr val="FFFFFF"/>
                </a:highlight>
                <a:latin typeface="Calibri" panose="020F0502020204030204" pitchFamily="34" charset="0"/>
                <a:ea typeface="Lato"/>
                <a:cs typeface="Calibri" panose="020F0502020204030204" pitchFamily="34" charset="0"/>
                <a:sym typeface="Lato"/>
              </a:rPr>
              <a:t>המלצה 3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151417"/>
              </a:solidFill>
              <a:effectLst/>
              <a:highlight>
                <a:srgbClr val="FFFFFF"/>
              </a:highlight>
              <a:uLnTx/>
              <a:uFillTx/>
              <a:latin typeface="Calibri" panose="020F0502020204030204" pitchFamily="34" charset="0"/>
              <a:ea typeface="Lato"/>
              <a:cs typeface="Calibri" panose="020F0502020204030204" pitchFamily="34" charset="0"/>
              <a:sym typeface="Lato"/>
            </a:endParaRPr>
          </a:p>
        </p:txBody>
      </p:sp>
      <p:sp>
        <p:nvSpPr>
          <p:cNvPr id="4" name="מלבן: פינות מעוגלות 3">
            <a:extLst>
              <a:ext uri="{FF2B5EF4-FFF2-40B4-BE49-F238E27FC236}">
                <a16:creationId xmlns:a16="http://schemas.microsoft.com/office/drawing/2014/main" id="{2D19B271-9780-F78A-A004-0615028FE8C4}"/>
              </a:ext>
            </a:extLst>
          </p:cNvPr>
          <p:cNvSpPr/>
          <p:nvPr/>
        </p:nvSpPr>
        <p:spPr>
          <a:xfrm>
            <a:off x="645511" y="1208589"/>
            <a:ext cx="10989761" cy="2225081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L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" name="מחבר ישר 4">
            <a:extLst>
              <a:ext uri="{FF2B5EF4-FFF2-40B4-BE49-F238E27FC236}">
                <a16:creationId xmlns:a16="http://schemas.microsoft.com/office/drawing/2014/main" id="{6E74F3C3-A1DA-5645-26E6-0A85861230DF}"/>
              </a:ext>
            </a:extLst>
          </p:cNvPr>
          <p:cNvCxnSpPr>
            <a:cxnSpLocks/>
          </p:cNvCxnSpPr>
          <p:nvPr/>
        </p:nvCxnSpPr>
        <p:spPr>
          <a:xfrm>
            <a:off x="10264968" y="3405677"/>
            <a:ext cx="0" cy="955139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תמונה 12" descr="תרנגולת לא מתרשמת">
            <a:extLst>
              <a:ext uri="{FF2B5EF4-FFF2-40B4-BE49-F238E27FC236}">
                <a16:creationId xmlns:a16="http://schemas.microsoft.com/office/drawing/2014/main" id="{9D6457C9-C0D3-3BC7-8DFF-497DBB08E6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58" y="1753116"/>
            <a:ext cx="1826345" cy="1826345"/>
          </a:xfrm>
          <a:prstGeom prst="rect">
            <a:avLst/>
          </a:prstGeom>
        </p:spPr>
      </p:pic>
      <p:sp>
        <p:nvSpPr>
          <p:cNvPr id="9" name="אליפסה 8">
            <a:extLst>
              <a:ext uri="{FF2B5EF4-FFF2-40B4-BE49-F238E27FC236}">
                <a16:creationId xmlns:a16="http://schemas.microsoft.com/office/drawing/2014/main" id="{DB9FD3FE-AF69-F3F6-0899-2FEE9553B52E}"/>
              </a:ext>
            </a:extLst>
          </p:cNvPr>
          <p:cNvSpPr/>
          <p:nvPr/>
        </p:nvSpPr>
        <p:spPr>
          <a:xfrm>
            <a:off x="10192968" y="3343008"/>
            <a:ext cx="144000" cy="144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he-IL" sz="1867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871406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000"/>
    </mc:Choice>
    <mc:Fallback>
      <p:transition advTm="2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>
            <a:extLst>
              <a:ext uri="{FF2B5EF4-FFF2-40B4-BE49-F238E27FC236}">
                <a16:creationId xmlns:a16="http://schemas.microsoft.com/office/drawing/2014/main" id="{C11E10EA-6606-99CA-6C2D-4F786CAC9812}"/>
              </a:ext>
            </a:extLst>
          </p:cNvPr>
          <p:cNvSpPr/>
          <p:nvPr/>
        </p:nvSpPr>
        <p:spPr>
          <a:xfrm>
            <a:off x="3904274" y="2718603"/>
            <a:ext cx="4500000" cy="685801"/>
          </a:xfrm>
          <a:prstGeom prst="rect">
            <a:avLst/>
          </a:prstGeom>
          <a:solidFill>
            <a:srgbClr val="FFFF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Google Shape;274;p40">
            <a:extLst>
              <a:ext uri="{FF2B5EF4-FFF2-40B4-BE49-F238E27FC236}">
                <a16:creationId xmlns:a16="http://schemas.microsoft.com/office/drawing/2014/main" id="{F81FCD2A-F84D-A6D5-2E36-CDE9D40940BF}"/>
              </a:ext>
            </a:extLst>
          </p:cNvPr>
          <p:cNvSpPr txBox="1"/>
          <p:nvPr/>
        </p:nvSpPr>
        <p:spPr>
          <a:xfrm>
            <a:off x="389200" y="146400"/>
            <a:ext cx="11413600" cy="619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2427" b="1" i="0" u="none" strike="noStrike" kern="0" cap="none" spc="0" normalizeH="0" baseline="0" noProof="0">
              <a:ln>
                <a:noFill/>
              </a:ln>
              <a:solidFill>
                <a:srgbClr val="600DFF"/>
              </a:solidFill>
              <a:effectLst/>
              <a:uLnTx/>
              <a:uFillTx/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4D72360A-32CC-FD5B-6087-DC769EB3197F}"/>
              </a:ext>
            </a:extLst>
          </p:cNvPr>
          <p:cNvSpPr txBox="1"/>
          <p:nvPr/>
        </p:nvSpPr>
        <p:spPr>
          <a:xfrm>
            <a:off x="0" y="185285"/>
            <a:ext cx="12192000" cy="14439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8000" b="1" i="0" u="none" strike="noStrike" kern="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highlight>
                  <a:srgbClr val="FFFFFF"/>
                </a:highlight>
                <a:uLnTx/>
                <a:uFillTx/>
                <a:latin typeface="Jokerman" panose="04090605060D06020702" pitchFamily="82" charset="0"/>
                <a:ea typeface="Lato"/>
                <a:cs typeface="Kartika" panose="020B0502040204020203" pitchFamily="18" charset="0"/>
                <a:sym typeface="Lato"/>
              </a:rPr>
              <a:t>Data Story</a:t>
            </a:r>
            <a:endParaRPr kumimoji="0" lang="en-US" sz="8000" b="1" i="0" u="none" strike="noStrike" kern="0" cap="none" spc="0" normalizeH="0" baseline="0" noProof="0" dirty="0">
              <a:ln>
                <a:noFill/>
              </a:ln>
              <a:solidFill>
                <a:srgbClr val="151417"/>
              </a:solidFill>
              <a:effectLst/>
              <a:highlight>
                <a:srgbClr val="FFFFFF"/>
              </a:highlight>
              <a:uLnTx/>
              <a:uFillTx/>
              <a:latin typeface="Jokerman" panose="04090605060D06020702" pitchFamily="82" charset="0"/>
              <a:ea typeface="Lato"/>
              <a:cs typeface="Kartika" panose="020B0502040204020203" pitchFamily="18" charset="0"/>
              <a:sym typeface="Lato"/>
            </a:endParaRPr>
          </a:p>
        </p:txBody>
      </p:sp>
      <p:pic>
        <p:nvPicPr>
          <p:cNvPr id="5" name="תמונה 4" descr="תרנגולת זמן סרט">
            <a:extLst>
              <a:ext uri="{FF2B5EF4-FFF2-40B4-BE49-F238E27FC236}">
                <a16:creationId xmlns:a16="http://schemas.microsoft.com/office/drawing/2014/main" id="{059BA9BF-3974-65DC-BA8D-BA7777D10F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9063" y="3182585"/>
            <a:ext cx="4393873" cy="4393873"/>
          </a:xfrm>
          <a:prstGeom prst="rect">
            <a:avLst/>
          </a:prstGeom>
        </p:spPr>
      </p:pic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7C5D496A-831A-1A9F-281D-B70A0450CEBA}"/>
              </a:ext>
            </a:extLst>
          </p:cNvPr>
          <p:cNvSpPr txBox="1"/>
          <p:nvPr/>
        </p:nvSpPr>
        <p:spPr>
          <a:xfrm>
            <a:off x="0" y="1750287"/>
            <a:ext cx="12192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21917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he-IL" sz="5400" b="1" kern="0" dirty="0">
                <a:solidFill>
                  <a:srgbClr val="0D0D0D"/>
                </a:solidFill>
                <a:highlight>
                  <a:srgbClr val="FFFFFF"/>
                </a:highlight>
                <a:latin typeface="Calibri" panose="020F0502020204030204" pitchFamily="34" charset="0"/>
                <a:ea typeface="Lato"/>
                <a:cs typeface="Calibri" panose="020F0502020204030204" pitchFamily="34" charset="0"/>
                <a:sym typeface="Lato"/>
              </a:rPr>
              <a:t>הסיפור הוא לא מה קרה</a:t>
            </a:r>
            <a:endParaRPr lang="en-US" sz="5400" b="1" kern="0" dirty="0">
              <a:solidFill>
                <a:srgbClr val="0D0D0D"/>
              </a:solidFill>
              <a:highlight>
                <a:srgbClr val="FFFFFF"/>
              </a:highlight>
              <a:latin typeface="Calibri" panose="020F0502020204030204" pitchFamily="34" charset="0"/>
              <a:ea typeface="Lato"/>
              <a:cs typeface="Calibri" panose="020F0502020204030204" pitchFamily="34" charset="0"/>
              <a:sym typeface="Lato"/>
            </a:endParaRPr>
          </a:p>
          <a:p>
            <a:pPr marL="0" marR="0" lvl="0" indent="0" algn="ctr" defTabSz="121917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he-IL" sz="5400" b="1" i="0" u="none" strike="noStrike" kern="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Calibri" panose="020F0502020204030204" pitchFamily="34" charset="0"/>
                <a:ea typeface="Lato"/>
                <a:cs typeface="Calibri" panose="020F0502020204030204" pitchFamily="34" charset="0"/>
                <a:sym typeface="Lato"/>
              </a:rPr>
              <a:t>אלא למה זה קרה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Calibri" panose="020F0502020204030204" pitchFamily="34" charset="0"/>
                <a:ea typeface="Lato"/>
                <a:cs typeface="Calibri" panose="020F0502020204030204" pitchFamily="34" charset="0"/>
                <a:sym typeface="Lato"/>
              </a:rPr>
              <a:t> 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151417"/>
              </a:solidFill>
              <a:effectLst/>
              <a:uLnTx/>
              <a:uFillTx/>
              <a:latin typeface="Calibri" panose="020F0502020204030204" pitchFamily="34" charset="0"/>
              <a:ea typeface="Lato"/>
              <a:cs typeface="Calibri" panose="020F0502020204030204" pitchFamily="34" charset="0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9199727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000"/>
    </mc:Choice>
    <mc:Fallback>
      <p:transition advTm="2000"/>
    </mc:Fallback>
  </mc:AlternateContent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3098</TotalTime>
  <Words>157</Words>
  <Application>Microsoft Office PowerPoint</Application>
  <PresentationFormat>מסך רחב</PresentationFormat>
  <Paragraphs>43</Paragraphs>
  <Slides>11</Slides>
  <Notes>5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11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Jokerman</vt:lpstr>
      <vt:lpstr>Lato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דנה פרי</dc:creator>
  <cp:lastModifiedBy>דנה פרי</cp:lastModifiedBy>
  <cp:revision>11</cp:revision>
  <dcterms:created xsi:type="dcterms:W3CDTF">2025-05-04T09:32:59Z</dcterms:created>
  <dcterms:modified xsi:type="dcterms:W3CDTF">2025-05-06T16:12:39Z</dcterms:modified>
</cp:coreProperties>
</file>