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2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3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4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drawings/drawing1.xml" ContentType="application/vnd.openxmlformats-officedocument.drawingml.chartshapes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147139861" r:id="rId2"/>
    <p:sldId id="2147139864" r:id="rId3"/>
    <p:sldId id="2147481855" r:id="rId4"/>
    <p:sldId id="2147481856" r:id="rId5"/>
    <p:sldId id="2147481857" r:id="rId6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297" autoAdjust="0"/>
    <p:restoredTop sz="76471" autoAdjust="0"/>
  </p:normalViewPr>
  <p:slideViewPr>
    <p:cSldViewPr snapToGrid="0">
      <p:cViewPr varScale="1">
        <p:scale>
          <a:sx n="63" d="100"/>
          <a:sy n="63" d="100"/>
        </p:scale>
        <p:origin x="160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A%20PERRY\AppData\Roaming\Microsoft\Excel\&#8207;&#8207;data%20story%20charts%2006%20(version%201).xlsb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ustomers\&#1502;&#1506;&#1489;&#1491;&#1493;&#1514;%20&#1513;&#1512;&#1493;&#1503;\DASHBOARD%20Sharon%20Lab%2018.11.202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A%20PERRY\Desktop\&#8207;&#8207;data%20story%20charts%2006.202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OMUNICATA%20DATA\CHARTS\DATA%20STORY%20CHARTS\&#8207;&#8207;data%20story%20chart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OMUNICATA%20DATA\CHARTS\DATA%20STORY%20CHARTS\&#8207;&#8207;data%20story%20chart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Users\danaar\Desktop\DATA\&#1502;&#1493;&#1510;&#1512;&#1497;&#1501;\FACEBOOK%20GROUP%20DATA%20STORY\&#1497;&#1506;&#1491;%20&#1502;&#1493;&#1500;%20&#1489;&#1497;&#1510;&#1493;&#1506;\&#1489;&#1497;&#1510;&#1493;&#1506;%20&#1502;&#1493;&#1500;%20&#1497;&#1506;&#1491;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A%20PERRY\AppData\Roaming\Microsoft\Excel\&#8207;&#8207;data%20story%20charts%2006%20(version%201).xlsb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ustomers\&#1502;&#1506;&#1489;&#1491;&#1493;&#1514;%20&#1513;&#1512;&#1493;&#1503;\DASHBOARD%20Sharon%20Lab%2018.11.2021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A%20PERRY\Desktop\&#8207;&#8207;data%20story%20charts%2006.2021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OMUNICATA%20DATA\CHARTS\DATA%20STORY%20CHARTS\&#8207;&#8207;data%20story%20charts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OMUNICATA%20DATA\CHARTS\DATA%20STORY%20CHARTS\&#8207;&#8207;data%20story%20charts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C:\Users\danaar\Desktop\DATA\&#1502;&#1493;&#1510;&#1512;&#1497;&#1501;\FACEBOOK%20GROUP%20DATA%20STORY\&#1497;&#1506;&#1491;%20&#1502;&#1493;&#1500;%20&#1489;&#1497;&#1510;&#1493;&#1506;\&#1489;&#1497;&#1510;&#1493;&#1506;%20&#1502;&#1493;&#1500;%20&#1497;&#1506;&#1491;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H:\Shared%20drives\Products\Workshops\Data%20story%20workshop\&#1505;&#1497;&#1493;&#1501;%20&#1505;&#1491;&#1504;&#1492;\&#1490;&#1512;&#1507;%20&#1505;&#1497;&#1499;&#1493;&#1501;%20&#1513;&#1500;&#1504;&#1493;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package" Target="../embeddings/Microsoft_Excel_Worksheet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H:\Shared%20drives\Products\Workshops\Data%20story%20workshop\&#1514;&#1499;&#1504;&#1497;&#1501;\&#1500;&#1502;&#1510;&#1493;&#1488;%20&#1488;&#1514;%20&#1492;&#1505;&#1497;&#1508;&#1493;&#1512;\Data%20Stories\&#1514;&#1512;&#1490;&#1493;&#1500;%20&#1492;&#1510;&#1490;&#1514;%20&#1505;&#1497;&#1508;&#1493;&#1512;&#1497;%20&#1491;&#1488;&#1496;&#1492;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chartUserShapes" Target="../drawings/drawing1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aa\Downloads\monthly%20status%20(1)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080613822243555E-2"/>
          <c:y val="1.9255212024528463E-2"/>
          <c:w val="0.87336288230781156"/>
          <c:h val="0.89683728140143859"/>
        </c:manualLayout>
      </c:layout>
      <c:scatterChart>
        <c:scatterStyle val="lineMarker"/>
        <c:varyColors val="0"/>
        <c:ser>
          <c:idx val="0"/>
          <c:order val="0"/>
          <c:tx>
            <c:strRef>
              <c:f>Dumbbell!$C$1</c:f>
              <c:strCache>
                <c:ptCount val="1"/>
                <c:pt idx="0">
                  <c:v>2020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9525">
                <a:noFill/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605A-4964-B0A2-A9CC6E0D81C6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605A-4964-B0A2-A9CC6E0D81C6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605A-4964-B0A2-A9CC6E0D81C6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605A-4964-B0A2-A9CC6E0D81C6}"/>
              </c:ext>
            </c:extLst>
          </c:dPt>
          <c:xVal>
            <c:numRef>
              <c:f>Dumbbell!$C$2:$C$5</c:f>
              <c:numCache>
                <c:formatCode>0%</c:formatCode>
                <c:ptCount val="4"/>
                <c:pt idx="0">
                  <c:v>2.8500000000000001E-2</c:v>
                </c:pt>
                <c:pt idx="1">
                  <c:v>0.1353</c:v>
                </c:pt>
                <c:pt idx="2">
                  <c:v>0.2089</c:v>
                </c:pt>
                <c:pt idx="3">
                  <c:v>0.17799999999999999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05A-4964-B0A2-A9CC6E0D81C6}"/>
            </c:ext>
          </c:extLst>
        </c:ser>
        <c:ser>
          <c:idx val="1"/>
          <c:order val="1"/>
          <c:tx>
            <c:strRef>
              <c:f>Dumbbell!$D$1</c:f>
              <c:strCache>
                <c:ptCount val="1"/>
                <c:pt idx="0">
                  <c:v>2021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noFill/>
              </a:ln>
              <a:effectLst/>
            </c:spPr>
          </c:marker>
          <c:errBars>
            <c:errDir val="x"/>
            <c:errBarType val="minus"/>
            <c:errValType val="percentage"/>
            <c:noEndCap val="1"/>
            <c:val val="1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Dumbbell!$D$2:$D$5</c:f>
              <c:numCache>
                <c:formatCode>0%</c:formatCode>
                <c:ptCount val="4"/>
                <c:pt idx="0">
                  <c:v>0.1623</c:v>
                </c:pt>
                <c:pt idx="1">
                  <c:v>0.22220000000000001</c:v>
                </c:pt>
                <c:pt idx="2">
                  <c:v>0.2404</c:v>
                </c:pt>
                <c:pt idx="3">
                  <c:v>0.23669999999999999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605A-4964-B0A2-A9CC6E0D8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61988703"/>
        <c:axId val="1761973311"/>
      </c:scatterChart>
      <c:valAx>
        <c:axId val="1761988703"/>
        <c:scaling>
          <c:orientation val="minMax"/>
          <c:max val="0.25"/>
          <c:min val="0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761973311"/>
        <c:crosses val="autoZero"/>
        <c:crossBetween val="midCat"/>
      </c:valAx>
      <c:valAx>
        <c:axId val="1761973311"/>
        <c:scaling>
          <c:orientation val="minMax"/>
          <c:max val="5"/>
        </c:scaling>
        <c:delete val="1"/>
        <c:axPos val="l"/>
        <c:numFmt formatCode="General" sourceLinked="1"/>
        <c:majorTickMark val="out"/>
        <c:minorTickMark val="none"/>
        <c:tickLblPos val="nextTo"/>
        <c:crossAx val="1761988703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16634158246568"/>
          <c:y val="0.19459376127640901"/>
          <c:w val="0.51088719842223107"/>
          <c:h val="0.85272152851275373"/>
        </c:manualLayout>
      </c:layout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D7A-40A3-9C58-03284F771992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D7A-40A3-9C58-03284F771992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D7A-40A3-9C58-03284F771992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D7A-40A3-9C58-03284F771992}"/>
              </c:ext>
            </c:extLst>
          </c:dPt>
          <c:dPt>
            <c:idx val="4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D7A-40A3-9C58-03284F771992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D7A-40A3-9C58-03284F771992}"/>
              </c:ext>
            </c:extLst>
          </c:dPt>
          <c:val>
            <c:numLit>
              <c:formatCode>General</c:formatCode>
              <c:ptCount val="6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5</c:v>
              </c:pt>
            </c:numLit>
          </c:val>
          <c:extLst>
            <c:ext xmlns:c16="http://schemas.microsoft.com/office/drawing/2014/chart" uri="{C3380CC4-5D6E-409C-BE32-E72D297353CC}">
              <c16:uniqueId val="{0000000C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75"/>
      </c:doughnutChart>
      <c:pieChart>
        <c:varyColors val="1"/>
        <c:ser>
          <c:idx val="1"/>
          <c:order val="1"/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4D7A-40A3-9C58-03284F771992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4D7A-40A3-9C58-03284F77199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4D7A-40A3-9C58-03284F771992}"/>
              </c:ext>
            </c:extLst>
          </c:dPt>
          <c:val>
            <c:numRef>
              <c:f>MAIN!$B$19:$B$21</c:f>
              <c:numCache>
                <c:formatCode>#,##0,\K</c:formatCode>
                <c:ptCount val="3"/>
                <c:pt idx="0">
                  <c:v>7085108.4624600969</c:v>
                </c:pt>
                <c:pt idx="1">
                  <c:v>209665.94913982548</c:v>
                </c:pt>
                <c:pt idx="2">
                  <c:v>8386637.9655930186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547011968587601"/>
          <c:y val="0.10005046184414386"/>
          <c:w val="0.66409012170620652"/>
          <c:h val="0.699763854338733"/>
        </c:manualLayout>
      </c:layout>
      <c:doughnutChart>
        <c:varyColors val="1"/>
        <c:ser>
          <c:idx val="0"/>
          <c:order val="0"/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ysClr val="windowText" lastClr="000000"/>
              </a:solidFill>
            </a:ln>
          </c:spPr>
          <c:explosion val="10"/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F93-4F3D-A3D2-00B5B0142FAD}"/>
              </c:ext>
            </c:extLst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F93-4F3D-A3D2-00B5B0142FAD}"/>
              </c:ext>
            </c:extLst>
          </c:dPt>
          <c:dPt>
            <c:idx val="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F93-4F3D-A3D2-00B5B0142FAD}"/>
              </c:ext>
            </c:extLst>
          </c:dPt>
          <c:dPt>
            <c:idx val="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F93-4F3D-A3D2-00B5B0142FAD}"/>
              </c:ext>
            </c:extLst>
          </c:dPt>
          <c:dPt>
            <c:idx val="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F93-4F3D-A3D2-00B5B0142FAD}"/>
              </c:ext>
            </c:extLst>
          </c:dPt>
          <c:dPt>
            <c:idx val="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F93-4F3D-A3D2-00B5B0142FAD}"/>
              </c:ext>
            </c:extLst>
          </c:dPt>
          <c:dPt>
            <c:idx val="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F93-4F3D-A3D2-00B5B0142FAD}"/>
              </c:ext>
            </c:extLst>
          </c:dPt>
          <c:dPt>
            <c:idx val="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F93-4F3D-A3D2-00B5B0142FAD}"/>
              </c:ext>
            </c:extLst>
          </c:dPt>
          <c:dPt>
            <c:idx val="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5F93-4F3D-A3D2-00B5B0142FAD}"/>
              </c:ext>
            </c:extLst>
          </c:dPt>
          <c:dPt>
            <c:idx val="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5F93-4F3D-A3D2-00B5B0142FAD}"/>
              </c:ext>
            </c:extLst>
          </c:dPt>
          <c:dPt>
            <c:idx val="1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5F93-4F3D-A3D2-00B5B0142FAD}"/>
              </c:ext>
            </c:extLst>
          </c:dPt>
          <c:dPt>
            <c:idx val="1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5F93-4F3D-A3D2-00B5B0142FAD}"/>
              </c:ext>
            </c:extLst>
          </c:dPt>
          <c:dPt>
            <c:idx val="1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5F93-4F3D-A3D2-00B5B0142FAD}"/>
              </c:ext>
            </c:extLst>
          </c:dPt>
          <c:dPt>
            <c:idx val="1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5F93-4F3D-A3D2-00B5B0142FAD}"/>
              </c:ext>
            </c:extLst>
          </c:dPt>
          <c:dPt>
            <c:idx val="1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5F93-4F3D-A3D2-00B5B0142FAD}"/>
              </c:ext>
            </c:extLst>
          </c:dPt>
          <c:dPt>
            <c:idx val="1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5F93-4F3D-A3D2-00B5B0142FAD}"/>
              </c:ext>
            </c:extLst>
          </c:dPt>
          <c:dPt>
            <c:idx val="1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5F93-4F3D-A3D2-00B5B0142FAD}"/>
              </c:ext>
            </c:extLst>
          </c:dPt>
          <c:dPt>
            <c:idx val="1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5F93-4F3D-A3D2-00B5B0142FAD}"/>
              </c:ext>
            </c:extLst>
          </c:dPt>
          <c:dPt>
            <c:idx val="1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5F93-4F3D-A3D2-00B5B0142FAD}"/>
              </c:ext>
            </c:extLst>
          </c:dPt>
          <c:dPt>
            <c:idx val="1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5F93-4F3D-A3D2-00B5B0142FAD}"/>
              </c:ext>
            </c:extLst>
          </c:dPt>
          <c:val>
            <c:numLit>
              <c:formatCode>General</c:formatCode>
              <c:ptCount val="20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1</c:v>
              </c:pt>
              <c:pt idx="6">
                <c:v>1</c:v>
              </c:pt>
              <c:pt idx="7">
                <c:v>1</c:v>
              </c:pt>
              <c:pt idx="8">
                <c:v>1</c:v>
              </c:pt>
              <c:pt idx="9">
                <c:v>1</c:v>
              </c:pt>
              <c:pt idx="10">
                <c:v>1</c:v>
              </c:pt>
              <c:pt idx="11">
                <c:v>1</c:v>
              </c:pt>
              <c:pt idx="12">
                <c:v>1</c:v>
              </c:pt>
              <c:pt idx="13">
                <c:v>1</c:v>
              </c:pt>
              <c:pt idx="14">
                <c:v>1</c:v>
              </c:pt>
              <c:pt idx="15">
                <c:v>1</c:v>
              </c:pt>
              <c:pt idx="16">
                <c:v>1</c:v>
              </c:pt>
              <c:pt idx="17">
                <c:v>1</c:v>
              </c:pt>
              <c:pt idx="18">
                <c:v>1</c:v>
              </c:pt>
              <c:pt idx="19">
                <c:v>1</c:v>
              </c:pt>
            </c:numLit>
          </c:val>
          <c:extLst>
            <c:ext xmlns:c16="http://schemas.microsoft.com/office/drawing/2014/chart" uri="{C3380CC4-5D6E-409C-BE32-E72D297353CC}">
              <c16:uniqueId val="{00000028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  <c:holeSize val="65"/>
      </c:doughnutChart>
      <c:doughnutChart>
        <c:varyColors val="1"/>
        <c:ser>
          <c:idx val="1"/>
          <c:order val="1"/>
          <c:spPr>
            <a:ln>
              <a:solidFill>
                <a:sysClr val="windowText" lastClr="000000"/>
              </a:solidFill>
            </a:ln>
          </c:spPr>
          <c:dPt>
            <c:idx val="0"/>
            <c:bubble3D val="0"/>
            <c:spPr>
              <a:noFill/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A-5F93-4F3D-A3D2-00B5B0142FAD}"/>
              </c:ext>
            </c:extLst>
          </c:dPt>
          <c:dPt>
            <c:idx val="1"/>
            <c:bubble3D val="0"/>
            <c:spPr>
              <a:solidFill>
                <a:srgbClr val="FFFFFF">
                  <a:alpha val="60000"/>
                </a:srgbClr>
              </a:solidFill>
              <a:ln w="3810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C-5F93-4F3D-A3D2-00B5B0142FAD}"/>
              </c:ext>
            </c:extLst>
          </c:dPt>
          <c:val>
            <c:numRef>
              <c:f>'ספידומטר '!$B$27:$C$27</c:f>
              <c:numCache>
                <c:formatCode>0%</c:formatCode>
                <c:ptCount val="2"/>
                <c:pt idx="0">
                  <c:v>0.87</c:v>
                </c:pt>
                <c:pt idx="1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D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tx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0460473559065595E-2"/>
          <c:w val="0.89174728762769384"/>
          <c:h val="0.816702277646845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'יעד מול ביצוע'!$B$66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rgbClr val="D0D0D0"/>
            </a:solidFill>
            <a:ln>
              <a:noFill/>
            </a:ln>
            <a:effectLst/>
          </c:spPr>
          <c:invertIfNegative val="0"/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ביצוע'!$B$67:$B$74</c:f>
              <c:numCache>
                <c:formatCode>General</c:formatCode>
                <c:ptCount val="8"/>
                <c:pt idx="1">
                  <c:v>56</c:v>
                </c:pt>
                <c:pt idx="2">
                  <c:v>58</c:v>
                </c:pt>
                <c:pt idx="3">
                  <c:v>79</c:v>
                </c:pt>
                <c:pt idx="4">
                  <c:v>63</c:v>
                </c:pt>
                <c:pt idx="5">
                  <c:v>85</c:v>
                </c:pt>
                <c:pt idx="6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26911640"/>
        <c:axId val="526904096"/>
      </c:barChart>
      <c:lineChart>
        <c:grouping val="standard"/>
        <c:varyColors val="0"/>
        <c:ser>
          <c:idx val="1"/>
          <c:order val="1"/>
          <c:tx>
            <c:strRef>
              <c:f>'יעד מול ביצוע'!$C$66</c:f>
              <c:strCache>
                <c:ptCount val="1"/>
                <c:pt idx="0">
                  <c:v>יעד</c:v>
                </c:pt>
              </c:strCache>
            </c:strRef>
          </c:tx>
          <c:spPr>
            <a:ln w="12700" cap="rnd">
              <a:solidFill>
                <a:schemeClr val="bg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ביצוע'!$C$67:$C$74</c:f>
              <c:numCache>
                <c:formatCode>General</c:formatCode>
                <c:ptCount val="8"/>
                <c:pt idx="0">
                  <c:v>70</c:v>
                </c:pt>
                <c:pt idx="1">
                  <c:v>70</c:v>
                </c:pt>
                <c:pt idx="2">
                  <c:v>70</c:v>
                </c:pt>
                <c:pt idx="3">
                  <c:v>70</c:v>
                </c:pt>
                <c:pt idx="4">
                  <c:v>70</c:v>
                </c:pt>
                <c:pt idx="5">
                  <c:v>70</c:v>
                </c:pt>
                <c:pt idx="6">
                  <c:v>70</c:v>
                </c:pt>
                <c:pt idx="7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911640"/>
        <c:axId val="526904096"/>
      </c:line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tx1"/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11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664803996274661E-2"/>
          <c:y val="7.5319695492028604E-2"/>
          <c:w val="0.9682226843620354"/>
          <c:h val="0.8167022776468451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'יעד מול ביצוע'!$C$121</c:f>
              <c:strCache>
                <c:ptCount val="1"/>
                <c:pt idx="0">
                  <c:v>יעד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ביצוע'!$C$122:$C$127</c:f>
              <c:numCache>
                <c:formatCode>General</c:formatCode>
                <c:ptCount val="6"/>
                <c:pt idx="0">
                  <c:v>70</c:v>
                </c:pt>
                <c:pt idx="1">
                  <c:v>70</c:v>
                </c:pt>
                <c:pt idx="2">
                  <c:v>80</c:v>
                </c:pt>
                <c:pt idx="3">
                  <c:v>85</c:v>
                </c:pt>
                <c:pt idx="4">
                  <c:v>85</c:v>
                </c:pt>
                <c:pt idx="5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526911640"/>
        <c:axId val="526904096"/>
      </c:barChart>
      <c:barChart>
        <c:barDir val="col"/>
        <c:grouping val="clustered"/>
        <c:varyColors val="0"/>
        <c:ser>
          <c:idx val="0"/>
          <c:order val="1"/>
          <c:tx>
            <c:strRef>
              <c:f>'יעד מול ביצוע'!$B$121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ביצוע'!$B$122:$B$127</c:f>
              <c:numCache>
                <c:formatCode>General</c:formatCode>
                <c:ptCount val="6"/>
                <c:pt idx="0">
                  <c:v>56</c:v>
                </c:pt>
                <c:pt idx="1">
                  <c:v>58</c:v>
                </c:pt>
                <c:pt idx="2">
                  <c:v>67</c:v>
                </c:pt>
                <c:pt idx="3">
                  <c:v>63</c:v>
                </c:pt>
                <c:pt idx="4">
                  <c:v>75</c:v>
                </c:pt>
                <c:pt idx="5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1750913711"/>
        <c:axId val="1750922031"/>
      </c:bar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  <c:max val="100"/>
        </c:scaling>
        <c:delete val="1"/>
        <c:axPos val="l"/>
        <c:numFmt formatCode="#,##0" sourceLinked="0"/>
        <c:majorTickMark val="out"/>
        <c:minorTickMark val="none"/>
        <c:tickLblPos val="nextTo"/>
        <c:crossAx val="526911640"/>
        <c:crosses val="autoZero"/>
        <c:crossBetween val="between"/>
      </c:valAx>
      <c:valAx>
        <c:axId val="1750922031"/>
        <c:scaling>
          <c:orientation val="minMax"/>
          <c:max val="100"/>
        </c:scaling>
        <c:delete val="1"/>
        <c:axPos val="r"/>
        <c:numFmt formatCode="General" sourceLinked="1"/>
        <c:majorTickMark val="out"/>
        <c:minorTickMark val="none"/>
        <c:tickLblPos val="nextTo"/>
        <c:crossAx val="1750913711"/>
        <c:crosses val="max"/>
        <c:crossBetween val="between"/>
      </c:valAx>
      <c:catAx>
        <c:axId val="175091371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5092203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1000270048154845E-2"/>
          <c:y val="3.4709397626251463E-2"/>
          <c:w val="0.96899972995184513"/>
          <c:h val="0.81336874221498356"/>
        </c:manualLayout>
      </c:layout>
      <c:lineChart>
        <c:grouping val="standard"/>
        <c:varyColors val="0"/>
        <c:ser>
          <c:idx val="0"/>
          <c:order val="0"/>
          <c:tx>
            <c:strRef>
              <c:f>'ביצוע מול יעד'!$F$1</c:f>
              <c:strCache>
                <c:ptCount val="1"/>
                <c:pt idx="0">
                  <c:v>מרחק מיעד</c:v>
                </c:pt>
              </c:strCache>
            </c:strRef>
          </c:tx>
          <c:spPr>
            <a:ln w="19050" cap="rnd">
              <a:solidFill>
                <a:sysClr val="window" lastClr="FFFFFF">
                  <a:lumMod val="85000"/>
                </a:sysClr>
              </a:solidFill>
              <a:round/>
            </a:ln>
            <a:effectLst/>
          </c:spPr>
          <c:marker>
            <c:symbol val="none"/>
          </c:marker>
          <c:cat>
            <c:numRef>
              <c:f>'ביצוע מול יעד'!$C$2:$C$7</c:f>
              <c:numCache>
                <c:formatCode>mmm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'ביצוע מול יעד'!$F$2:$F$7</c:f>
              <c:numCache>
                <c:formatCode>#,##0</c:formatCode>
                <c:ptCount val="6"/>
                <c:pt idx="0">
                  <c:v>1930</c:v>
                </c:pt>
                <c:pt idx="1">
                  <c:v>6094</c:v>
                </c:pt>
                <c:pt idx="2">
                  <c:v>13528</c:v>
                </c:pt>
                <c:pt idx="3">
                  <c:v>7955</c:v>
                </c:pt>
                <c:pt idx="4">
                  <c:v>6789</c:v>
                </c:pt>
                <c:pt idx="5">
                  <c:v>6270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11-4AE6-BFA9-53F991F4E4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8482751"/>
        <c:axId val="513257519"/>
      </c:lineChart>
      <c:dateAx>
        <c:axId val="498482751"/>
        <c:scaling>
          <c:orientation val="minMax"/>
        </c:scaling>
        <c:delete val="0"/>
        <c:axPos val="b"/>
        <c:numFmt formatCode="mmm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Calibri" panose="020F0502020204030204" pitchFamily="34" charset="0"/>
              </a:defRPr>
            </a:pPr>
            <a:endParaRPr lang="he-IL"/>
          </a:p>
        </c:txPr>
        <c:crossAx val="513257519"/>
        <c:crosses val="autoZero"/>
        <c:auto val="1"/>
        <c:lblOffset val="100"/>
        <c:baseTimeUnit val="months"/>
      </c:dateAx>
      <c:valAx>
        <c:axId val="513257519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498482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he-IL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080613822243555E-2"/>
          <c:y val="1.9255212024528463E-2"/>
          <c:w val="0.87336288230781156"/>
          <c:h val="0.89683728140143859"/>
        </c:manualLayout>
      </c:layout>
      <c:scatterChart>
        <c:scatterStyle val="lineMarker"/>
        <c:varyColors val="0"/>
        <c:ser>
          <c:idx val="0"/>
          <c:order val="0"/>
          <c:tx>
            <c:strRef>
              <c:f>Dumbbell!$C$1</c:f>
              <c:strCache>
                <c:ptCount val="1"/>
                <c:pt idx="0">
                  <c:v>2020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9525">
                <a:noFill/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605A-4964-B0A2-A9CC6E0D81C6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605A-4964-B0A2-A9CC6E0D81C6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605A-4964-B0A2-A9CC6E0D81C6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605A-4964-B0A2-A9CC6E0D81C6}"/>
              </c:ext>
            </c:extLst>
          </c:dPt>
          <c:xVal>
            <c:numRef>
              <c:f>Dumbbell!$C$2:$C$5</c:f>
              <c:numCache>
                <c:formatCode>0%</c:formatCode>
                <c:ptCount val="4"/>
                <c:pt idx="0">
                  <c:v>2.8500000000000001E-2</c:v>
                </c:pt>
                <c:pt idx="1">
                  <c:v>0.1353</c:v>
                </c:pt>
                <c:pt idx="2">
                  <c:v>0.2089</c:v>
                </c:pt>
                <c:pt idx="3">
                  <c:v>0.17799999999999999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05A-4964-B0A2-A9CC6E0D81C6}"/>
            </c:ext>
          </c:extLst>
        </c:ser>
        <c:ser>
          <c:idx val="1"/>
          <c:order val="1"/>
          <c:tx>
            <c:strRef>
              <c:f>Dumbbell!$D$1</c:f>
              <c:strCache>
                <c:ptCount val="1"/>
                <c:pt idx="0">
                  <c:v>2021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noFill/>
              </a:ln>
              <a:effectLst/>
            </c:spPr>
          </c:marker>
          <c:errBars>
            <c:errDir val="x"/>
            <c:errBarType val="minus"/>
            <c:errValType val="percentage"/>
            <c:noEndCap val="1"/>
            <c:val val="1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Dumbbell!$D$2:$D$5</c:f>
              <c:numCache>
                <c:formatCode>0%</c:formatCode>
                <c:ptCount val="4"/>
                <c:pt idx="0">
                  <c:v>0.1623</c:v>
                </c:pt>
                <c:pt idx="1">
                  <c:v>0.22220000000000001</c:v>
                </c:pt>
                <c:pt idx="2">
                  <c:v>0.2404</c:v>
                </c:pt>
                <c:pt idx="3">
                  <c:v>0.23669999999999999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605A-4964-B0A2-A9CC6E0D8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61988703"/>
        <c:axId val="1761973311"/>
      </c:scatterChart>
      <c:valAx>
        <c:axId val="1761988703"/>
        <c:scaling>
          <c:orientation val="minMax"/>
          <c:max val="0.25"/>
          <c:min val="0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761973311"/>
        <c:crosses val="autoZero"/>
        <c:crossBetween val="midCat"/>
      </c:valAx>
      <c:valAx>
        <c:axId val="1761973311"/>
        <c:scaling>
          <c:orientation val="minMax"/>
          <c:max val="5"/>
        </c:scaling>
        <c:delete val="1"/>
        <c:axPos val="l"/>
        <c:numFmt formatCode="General" sourceLinked="1"/>
        <c:majorTickMark val="out"/>
        <c:minorTickMark val="none"/>
        <c:tickLblPos val="nextTo"/>
        <c:crossAx val="1761988703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16634158246568"/>
          <c:y val="0.19459376127640901"/>
          <c:w val="0.51088719842223107"/>
          <c:h val="0.85272152851275373"/>
        </c:manualLayout>
      </c:layout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D7A-40A3-9C58-03284F771992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D7A-40A3-9C58-03284F771992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D7A-40A3-9C58-03284F771992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D7A-40A3-9C58-03284F771992}"/>
              </c:ext>
            </c:extLst>
          </c:dPt>
          <c:dPt>
            <c:idx val="4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D7A-40A3-9C58-03284F771992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D7A-40A3-9C58-03284F771992}"/>
              </c:ext>
            </c:extLst>
          </c:dPt>
          <c:val>
            <c:numLit>
              <c:formatCode>General</c:formatCode>
              <c:ptCount val="6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5</c:v>
              </c:pt>
            </c:numLit>
          </c:val>
          <c:extLst>
            <c:ext xmlns:c16="http://schemas.microsoft.com/office/drawing/2014/chart" uri="{C3380CC4-5D6E-409C-BE32-E72D297353CC}">
              <c16:uniqueId val="{0000000C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75"/>
      </c:doughnutChart>
      <c:pieChart>
        <c:varyColors val="1"/>
        <c:ser>
          <c:idx val="1"/>
          <c:order val="1"/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4D7A-40A3-9C58-03284F771992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4D7A-40A3-9C58-03284F77199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4D7A-40A3-9C58-03284F771992}"/>
              </c:ext>
            </c:extLst>
          </c:dPt>
          <c:val>
            <c:numRef>
              <c:f>MAIN!$B$19:$B$21</c:f>
              <c:numCache>
                <c:formatCode>#,##0,\K</c:formatCode>
                <c:ptCount val="3"/>
                <c:pt idx="0">
                  <c:v>7085108.4624600969</c:v>
                </c:pt>
                <c:pt idx="1">
                  <c:v>209665.94913982548</c:v>
                </c:pt>
                <c:pt idx="2">
                  <c:v>8386637.9655930186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547011968587601"/>
          <c:y val="0.10005046184414386"/>
          <c:w val="0.66409012170620652"/>
          <c:h val="0.699763854338733"/>
        </c:manualLayout>
      </c:layout>
      <c:doughnutChart>
        <c:varyColors val="1"/>
        <c:ser>
          <c:idx val="0"/>
          <c:order val="0"/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ysClr val="windowText" lastClr="000000"/>
              </a:solidFill>
            </a:ln>
          </c:spPr>
          <c:explosion val="10"/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F93-4F3D-A3D2-00B5B0142FAD}"/>
              </c:ext>
            </c:extLst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F93-4F3D-A3D2-00B5B0142FAD}"/>
              </c:ext>
            </c:extLst>
          </c:dPt>
          <c:dPt>
            <c:idx val="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F93-4F3D-A3D2-00B5B0142FAD}"/>
              </c:ext>
            </c:extLst>
          </c:dPt>
          <c:dPt>
            <c:idx val="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F93-4F3D-A3D2-00B5B0142FAD}"/>
              </c:ext>
            </c:extLst>
          </c:dPt>
          <c:dPt>
            <c:idx val="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F93-4F3D-A3D2-00B5B0142FAD}"/>
              </c:ext>
            </c:extLst>
          </c:dPt>
          <c:dPt>
            <c:idx val="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F93-4F3D-A3D2-00B5B0142FAD}"/>
              </c:ext>
            </c:extLst>
          </c:dPt>
          <c:dPt>
            <c:idx val="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F93-4F3D-A3D2-00B5B0142FAD}"/>
              </c:ext>
            </c:extLst>
          </c:dPt>
          <c:dPt>
            <c:idx val="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F93-4F3D-A3D2-00B5B0142FAD}"/>
              </c:ext>
            </c:extLst>
          </c:dPt>
          <c:dPt>
            <c:idx val="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5F93-4F3D-A3D2-00B5B0142FAD}"/>
              </c:ext>
            </c:extLst>
          </c:dPt>
          <c:dPt>
            <c:idx val="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5F93-4F3D-A3D2-00B5B0142FAD}"/>
              </c:ext>
            </c:extLst>
          </c:dPt>
          <c:dPt>
            <c:idx val="1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5F93-4F3D-A3D2-00B5B0142FAD}"/>
              </c:ext>
            </c:extLst>
          </c:dPt>
          <c:dPt>
            <c:idx val="1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5F93-4F3D-A3D2-00B5B0142FAD}"/>
              </c:ext>
            </c:extLst>
          </c:dPt>
          <c:dPt>
            <c:idx val="1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5F93-4F3D-A3D2-00B5B0142FAD}"/>
              </c:ext>
            </c:extLst>
          </c:dPt>
          <c:dPt>
            <c:idx val="1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5F93-4F3D-A3D2-00B5B0142FAD}"/>
              </c:ext>
            </c:extLst>
          </c:dPt>
          <c:dPt>
            <c:idx val="1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5F93-4F3D-A3D2-00B5B0142FAD}"/>
              </c:ext>
            </c:extLst>
          </c:dPt>
          <c:dPt>
            <c:idx val="1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5F93-4F3D-A3D2-00B5B0142FAD}"/>
              </c:ext>
            </c:extLst>
          </c:dPt>
          <c:dPt>
            <c:idx val="1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5F93-4F3D-A3D2-00B5B0142FAD}"/>
              </c:ext>
            </c:extLst>
          </c:dPt>
          <c:dPt>
            <c:idx val="1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5F93-4F3D-A3D2-00B5B0142FAD}"/>
              </c:ext>
            </c:extLst>
          </c:dPt>
          <c:dPt>
            <c:idx val="1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5F93-4F3D-A3D2-00B5B0142FAD}"/>
              </c:ext>
            </c:extLst>
          </c:dPt>
          <c:dPt>
            <c:idx val="1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5F93-4F3D-A3D2-00B5B0142FAD}"/>
              </c:ext>
            </c:extLst>
          </c:dPt>
          <c:val>
            <c:numLit>
              <c:formatCode>General</c:formatCode>
              <c:ptCount val="20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1</c:v>
              </c:pt>
              <c:pt idx="6">
                <c:v>1</c:v>
              </c:pt>
              <c:pt idx="7">
                <c:v>1</c:v>
              </c:pt>
              <c:pt idx="8">
                <c:v>1</c:v>
              </c:pt>
              <c:pt idx="9">
                <c:v>1</c:v>
              </c:pt>
              <c:pt idx="10">
                <c:v>1</c:v>
              </c:pt>
              <c:pt idx="11">
                <c:v>1</c:v>
              </c:pt>
              <c:pt idx="12">
                <c:v>1</c:v>
              </c:pt>
              <c:pt idx="13">
                <c:v>1</c:v>
              </c:pt>
              <c:pt idx="14">
                <c:v>1</c:v>
              </c:pt>
              <c:pt idx="15">
                <c:v>1</c:v>
              </c:pt>
              <c:pt idx="16">
                <c:v>1</c:v>
              </c:pt>
              <c:pt idx="17">
                <c:v>1</c:v>
              </c:pt>
              <c:pt idx="18">
                <c:v>1</c:v>
              </c:pt>
              <c:pt idx="19">
                <c:v>1</c:v>
              </c:pt>
            </c:numLit>
          </c:val>
          <c:extLst>
            <c:ext xmlns:c16="http://schemas.microsoft.com/office/drawing/2014/chart" uri="{C3380CC4-5D6E-409C-BE32-E72D297353CC}">
              <c16:uniqueId val="{00000028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  <c:holeSize val="65"/>
      </c:doughnutChart>
      <c:doughnutChart>
        <c:varyColors val="1"/>
        <c:ser>
          <c:idx val="1"/>
          <c:order val="1"/>
          <c:spPr>
            <a:ln>
              <a:solidFill>
                <a:sysClr val="windowText" lastClr="000000"/>
              </a:solidFill>
            </a:ln>
          </c:spPr>
          <c:dPt>
            <c:idx val="0"/>
            <c:bubble3D val="0"/>
            <c:spPr>
              <a:noFill/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A-5F93-4F3D-A3D2-00B5B0142FAD}"/>
              </c:ext>
            </c:extLst>
          </c:dPt>
          <c:dPt>
            <c:idx val="1"/>
            <c:bubble3D val="0"/>
            <c:spPr>
              <a:solidFill>
                <a:srgbClr val="FFFFFF">
                  <a:alpha val="60000"/>
                </a:srgbClr>
              </a:solidFill>
              <a:ln w="3810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C-5F93-4F3D-A3D2-00B5B0142FAD}"/>
              </c:ext>
            </c:extLst>
          </c:dPt>
          <c:val>
            <c:numRef>
              <c:f>'ספידומטר '!$B$27:$C$27</c:f>
              <c:numCache>
                <c:formatCode>0%</c:formatCode>
                <c:ptCount val="2"/>
                <c:pt idx="0">
                  <c:v>0.87</c:v>
                </c:pt>
                <c:pt idx="1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D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tx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0460473559065595E-2"/>
          <c:w val="0.89174728762769384"/>
          <c:h val="0.816702277646845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'יעד מול ביצוע'!$B$66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rgbClr val="D0D0D0"/>
            </a:solidFill>
            <a:ln>
              <a:noFill/>
            </a:ln>
            <a:effectLst/>
          </c:spPr>
          <c:invertIfNegative val="0"/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ביצוע'!$B$67:$B$74</c:f>
              <c:numCache>
                <c:formatCode>General</c:formatCode>
                <c:ptCount val="8"/>
                <c:pt idx="1">
                  <c:v>56</c:v>
                </c:pt>
                <c:pt idx="2">
                  <c:v>58</c:v>
                </c:pt>
                <c:pt idx="3">
                  <c:v>79</c:v>
                </c:pt>
                <c:pt idx="4">
                  <c:v>63</c:v>
                </c:pt>
                <c:pt idx="5">
                  <c:v>85</c:v>
                </c:pt>
                <c:pt idx="6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26911640"/>
        <c:axId val="526904096"/>
      </c:barChart>
      <c:lineChart>
        <c:grouping val="standard"/>
        <c:varyColors val="0"/>
        <c:ser>
          <c:idx val="1"/>
          <c:order val="1"/>
          <c:tx>
            <c:strRef>
              <c:f>'יעד מול ביצוע'!$C$66</c:f>
              <c:strCache>
                <c:ptCount val="1"/>
                <c:pt idx="0">
                  <c:v>יעד</c:v>
                </c:pt>
              </c:strCache>
            </c:strRef>
          </c:tx>
          <c:spPr>
            <a:ln w="12700" cap="rnd">
              <a:solidFill>
                <a:schemeClr val="bg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ביצוע'!$C$67:$C$74</c:f>
              <c:numCache>
                <c:formatCode>General</c:formatCode>
                <c:ptCount val="8"/>
                <c:pt idx="0">
                  <c:v>70</c:v>
                </c:pt>
                <c:pt idx="1">
                  <c:v>70</c:v>
                </c:pt>
                <c:pt idx="2">
                  <c:v>70</c:v>
                </c:pt>
                <c:pt idx="3">
                  <c:v>70</c:v>
                </c:pt>
                <c:pt idx="4">
                  <c:v>70</c:v>
                </c:pt>
                <c:pt idx="5">
                  <c:v>70</c:v>
                </c:pt>
                <c:pt idx="6">
                  <c:v>70</c:v>
                </c:pt>
                <c:pt idx="7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911640"/>
        <c:axId val="526904096"/>
      </c:line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tx1"/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11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664803996274661E-2"/>
          <c:y val="7.5319695492028604E-2"/>
          <c:w val="0.9682226843620354"/>
          <c:h val="0.8167022776468451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'יעד מול ביצוע'!$C$121</c:f>
              <c:strCache>
                <c:ptCount val="1"/>
                <c:pt idx="0">
                  <c:v>יעד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ביצוע'!$C$122:$C$127</c:f>
              <c:numCache>
                <c:formatCode>General</c:formatCode>
                <c:ptCount val="6"/>
                <c:pt idx="0">
                  <c:v>70</c:v>
                </c:pt>
                <c:pt idx="1">
                  <c:v>70</c:v>
                </c:pt>
                <c:pt idx="2">
                  <c:v>80</c:v>
                </c:pt>
                <c:pt idx="3">
                  <c:v>85</c:v>
                </c:pt>
                <c:pt idx="4">
                  <c:v>85</c:v>
                </c:pt>
                <c:pt idx="5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526911640"/>
        <c:axId val="526904096"/>
      </c:barChart>
      <c:barChart>
        <c:barDir val="col"/>
        <c:grouping val="clustered"/>
        <c:varyColors val="0"/>
        <c:ser>
          <c:idx val="0"/>
          <c:order val="1"/>
          <c:tx>
            <c:strRef>
              <c:f>'יעד מול ביצוע'!$B$121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ביצוע'!$B$122:$B$127</c:f>
              <c:numCache>
                <c:formatCode>General</c:formatCode>
                <c:ptCount val="6"/>
                <c:pt idx="0">
                  <c:v>56</c:v>
                </c:pt>
                <c:pt idx="1">
                  <c:v>58</c:v>
                </c:pt>
                <c:pt idx="2">
                  <c:v>67</c:v>
                </c:pt>
                <c:pt idx="3">
                  <c:v>63</c:v>
                </c:pt>
                <c:pt idx="4">
                  <c:v>75</c:v>
                </c:pt>
                <c:pt idx="5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1750913711"/>
        <c:axId val="1750922031"/>
      </c:bar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  <c:max val="100"/>
        </c:scaling>
        <c:delete val="1"/>
        <c:axPos val="l"/>
        <c:numFmt formatCode="#,##0" sourceLinked="0"/>
        <c:majorTickMark val="out"/>
        <c:minorTickMark val="none"/>
        <c:tickLblPos val="nextTo"/>
        <c:crossAx val="526911640"/>
        <c:crosses val="autoZero"/>
        <c:crossBetween val="between"/>
      </c:valAx>
      <c:valAx>
        <c:axId val="1750922031"/>
        <c:scaling>
          <c:orientation val="minMax"/>
          <c:max val="100"/>
        </c:scaling>
        <c:delete val="1"/>
        <c:axPos val="r"/>
        <c:numFmt formatCode="General" sourceLinked="1"/>
        <c:majorTickMark val="out"/>
        <c:minorTickMark val="none"/>
        <c:tickLblPos val="nextTo"/>
        <c:crossAx val="1750913711"/>
        <c:crosses val="max"/>
        <c:crossBetween val="between"/>
      </c:valAx>
      <c:catAx>
        <c:axId val="175091371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5092203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1000270048154845E-2"/>
          <c:y val="3.4709397626251463E-2"/>
          <c:w val="0.96899972995184513"/>
          <c:h val="0.81336874221498356"/>
        </c:manualLayout>
      </c:layout>
      <c:lineChart>
        <c:grouping val="standard"/>
        <c:varyColors val="0"/>
        <c:ser>
          <c:idx val="0"/>
          <c:order val="0"/>
          <c:tx>
            <c:strRef>
              <c:f>'ביצוע מול יעד'!$F$1</c:f>
              <c:strCache>
                <c:ptCount val="1"/>
                <c:pt idx="0">
                  <c:v>מרחק מיעד</c:v>
                </c:pt>
              </c:strCache>
            </c:strRef>
          </c:tx>
          <c:spPr>
            <a:ln w="19050" cap="rnd">
              <a:solidFill>
                <a:sysClr val="window" lastClr="FFFFFF">
                  <a:lumMod val="85000"/>
                </a:sysClr>
              </a:solidFill>
              <a:round/>
            </a:ln>
            <a:effectLst/>
          </c:spPr>
          <c:marker>
            <c:symbol val="none"/>
          </c:marker>
          <c:cat>
            <c:numRef>
              <c:f>'ביצוע מול יעד'!$C$2:$C$7</c:f>
              <c:numCache>
                <c:formatCode>mmm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'ביצוע מול יעד'!$F$2:$F$7</c:f>
              <c:numCache>
                <c:formatCode>#,##0</c:formatCode>
                <c:ptCount val="6"/>
                <c:pt idx="0">
                  <c:v>1930</c:v>
                </c:pt>
                <c:pt idx="1">
                  <c:v>6094</c:v>
                </c:pt>
                <c:pt idx="2">
                  <c:v>13528</c:v>
                </c:pt>
                <c:pt idx="3">
                  <c:v>7955</c:v>
                </c:pt>
                <c:pt idx="4">
                  <c:v>6789</c:v>
                </c:pt>
                <c:pt idx="5">
                  <c:v>6270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11-4AE6-BFA9-53F991F4E4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8482751"/>
        <c:axId val="513257519"/>
      </c:lineChart>
      <c:dateAx>
        <c:axId val="498482751"/>
        <c:scaling>
          <c:orientation val="minMax"/>
        </c:scaling>
        <c:delete val="0"/>
        <c:axPos val="b"/>
        <c:numFmt formatCode="mmm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Calibri" panose="020F0502020204030204" pitchFamily="34" charset="0"/>
              </a:defRPr>
            </a:pPr>
            <a:endParaRPr lang="he-IL"/>
          </a:p>
        </c:txPr>
        <c:crossAx val="513257519"/>
        <c:crosses val="autoZero"/>
        <c:auto val="1"/>
        <c:lblOffset val="100"/>
        <c:baseTimeUnit val="months"/>
      </c:dateAx>
      <c:valAx>
        <c:axId val="513257519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498482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he-IL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chemeClr val="bg2">
            <a:lumMod val="75000"/>
            <a:alpha val="27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4248858070843499E-2"/>
          <c:y val="0.32595346311186807"/>
          <c:w val="0.96669693820422598"/>
          <c:h val="0.5101374570446735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tx1">
                  <a:lumMod val="65000"/>
                  <a:lumOff val="35000"/>
                </a:schemeClr>
              </a:contourClr>
            </a:sp3d>
          </c:spPr>
          <c:invertIfNegative val="0"/>
          <c:dPt>
            <c:idx val="4"/>
            <c:invertIfNegative val="0"/>
            <c:bubble3D val="0"/>
            <c:spPr>
              <a:solidFill>
                <a:srgbClr val="002060"/>
              </a:solidFill>
              <a:ln>
                <a:solidFill>
                  <a:sysClr val="window" lastClr="FFFFFF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flat">
                <a:contourClr>
                  <a:sysClr val="window" lastClr="FFFFFF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A7A-4DE0-B60E-88D86BF90970}"/>
              </c:ext>
            </c:extLst>
          </c:dPt>
          <c:dLbls>
            <c:delete val="1"/>
          </c:dLbls>
          <c:cat>
            <c:strRef>
              <c:f>גיליון1!$A$5:$A$9</c:f>
              <c:strCache>
                <c:ptCount val="5"/>
                <c:pt idx="0">
                  <c:v>חושבים שנתונים מדברים בעד עצמם</c:v>
                </c:pt>
                <c:pt idx="1">
                  <c:v>לא יודעים להיפרד משקפים מיותרים</c:v>
                </c:pt>
                <c:pt idx="2">
                  <c:v>מציגים גרפים שאף אחד לא יזכור</c:v>
                </c:pt>
                <c:pt idx="3">
                  <c:v>מציגים נתונים בלי פואנטה</c:v>
                </c:pt>
                <c:pt idx="4">
                  <c:v>מציגים נתונים כדי לייצר שינוי</c:v>
                </c:pt>
              </c:strCache>
            </c:strRef>
          </c:cat>
          <c:val>
            <c:numRef>
              <c:f>גיליון1!$B$5:$B$9</c:f>
              <c:numCache>
                <c:formatCode>General</c:formatCode>
                <c:ptCount val="5"/>
                <c:pt idx="0">
                  <c:v>20</c:v>
                </c:pt>
                <c:pt idx="1">
                  <c:v>30</c:v>
                </c:pt>
                <c:pt idx="2">
                  <c:v>40</c:v>
                </c:pt>
                <c:pt idx="3">
                  <c:v>50</c:v>
                </c:pt>
                <c:pt idx="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7A-4DE0-B60E-88D86BF909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4"/>
        <c:gapDepth val="53"/>
        <c:shape val="box"/>
        <c:axId val="1274188959"/>
        <c:axId val="1432943023"/>
        <c:axId val="0"/>
      </c:bar3DChart>
      <c:catAx>
        <c:axId val="12741889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baseline="0">
                <a:solidFill>
                  <a:schemeClr val="bg1"/>
                </a:solidFill>
                <a:latin typeface="Fb Jabutinski" panose="00000500000000000000" pitchFamily="50" charset="-79"/>
                <a:ea typeface="Open Sans Condensed" pitchFamily="2" charset="0"/>
                <a:cs typeface="Fb Jabutinski" panose="00000500000000000000" pitchFamily="50" charset="-79"/>
              </a:defRPr>
            </a:pPr>
            <a:endParaRPr lang="he-IL"/>
          </a:p>
        </c:txPr>
        <c:crossAx val="1432943023"/>
        <c:crosses val="autoZero"/>
        <c:auto val="1"/>
        <c:lblAlgn val="ctr"/>
        <c:lblOffset val="100"/>
        <c:noMultiLvlLbl val="0"/>
      </c:catAx>
      <c:valAx>
        <c:axId val="1432943023"/>
        <c:scaling>
          <c:orientation val="minMax"/>
          <c:max val="100"/>
        </c:scaling>
        <c:delete val="1"/>
        <c:axPos val="l"/>
        <c:numFmt formatCode="General" sourceLinked="1"/>
        <c:majorTickMark val="out"/>
        <c:minorTickMark val="none"/>
        <c:tickLblPos val="nextTo"/>
        <c:crossAx val="12741889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6350" cap="flat" cmpd="sng" algn="ctr">
      <a:solidFill>
        <a:schemeClr val="dk1">
          <a:tint val="75000"/>
        </a:schemeClr>
      </a:solidFill>
      <a:round/>
    </a:ln>
    <a:effectLst/>
  </c:spPr>
  <c:txPr>
    <a:bodyPr/>
    <a:lstStyle/>
    <a:p>
      <a:pPr>
        <a:defRPr/>
      </a:pPr>
      <a:endParaRPr lang="he-IL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ivotFmts>
      <c:pivotFmt>
        <c:idx val="0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showDataLabelsRange val="1"/>
            </c:ext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</c:marker>
        <c:dLbl>
          <c:idx val="0"/>
          <c:layout>
            <c:manualLayout>
              <c:x val="-2.1809502073110425E-2"/>
              <c:y val="-7.2205818022747156E-2"/>
            </c:manualLayout>
          </c:layout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r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showDataLabelsRange val="1"/>
            </c:ext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chemeClr val="bg1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, 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3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chemeClr val="bg1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, 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chemeClr val="bg1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, 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chemeClr val="bg1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, 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6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chemeClr val="bg1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, 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chemeClr val="bg1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, </c:separator>
          <c:extLst>
            <c:ext xmlns:c15="http://schemas.microsoft.com/office/drawing/2012/chart" uri="{CE6537A1-D6FC-4f65-9D91-7224C49458BB}">
              <c15:xForSave val="1"/>
              <c15:showDataLabelsRange val="0"/>
            </c:ext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showDataLabelsRange val="1"/>
            </c:ext>
          </c:extLst>
        </c:dLbl>
      </c:pivotFmt>
      <c:pivotFmt>
        <c:idx val="9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showDataLabelsRange val="1"/>
            </c:ext>
          </c:extLst>
        </c:dLbl>
      </c:pivotFmt>
      <c:pivotFmt>
        <c:idx val="10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showDataLabelsRange val="1"/>
            </c:ext>
          </c:extLst>
        </c:dLbl>
      </c:pivotFmt>
      <c:pivotFmt>
        <c:idx val="11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showDataLabelsRange val="1"/>
            </c:ext>
          </c:extLst>
        </c:dLbl>
      </c:pivotFmt>
      <c:pivotFmt>
        <c:idx val="12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showDataLabelsRange val="1"/>
            </c:ext>
          </c:extLst>
        </c:dLbl>
      </c:pivotFmt>
      <c:pivotFmt>
        <c:idx val="13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/>
          </c:extLst>
        </c:dLbl>
      </c:pivotFmt>
      <c:pivotFmt>
        <c:idx val="15"/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16"/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17"/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18"/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19"/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20"/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21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/>
              <a:lstStyle/>
              <a:p>
                <a:r>
                  <a:rPr lang="he-IL"/>
                  <a:t>הוסף טקסט</a:t>
                </a:r>
              </a:p>
            </c:rich>
          </c:tx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22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/>
              <a:lstStyle/>
              <a:p>
                <a:r>
                  <a:rPr lang="he-IL"/>
                  <a:t>הוסף טקסט</a:t>
                </a:r>
              </a:p>
            </c:rich>
          </c:tx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23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/>
              <a:lstStyle/>
              <a:p>
                <a:r>
                  <a:rPr lang="he-IL"/>
                  <a:t>הוסף טקסט</a:t>
                </a:r>
              </a:p>
            </c:rich>
          </c:tx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24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/>
              <a:lstStyle/>
              <a:p>
                <a:r>
                  <a:rPr lang="he-IL"/>
                  <a:t>הוסף טקסט</a:t>
                </a:r>
              </a:p>
            </c:rich>
          </c:tx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25"/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26"/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27"/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28"/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29"/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30"/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31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32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33"/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34"/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35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36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37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38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39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40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41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42"/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43"/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44"/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45"/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46"/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47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48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49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50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51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52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53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54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55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56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57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58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59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60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61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  <c:pivotFmt>
        <c:idx val="62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tx>
            <c:rich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הוסף טקסט</a:t>
                </a:r>
              </a:p>
            </c:rich>
          </c:tx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
</c:separator>
          <c:extLst>
            <c:ext xmlns:c15="http://schemas.microsoft.com/office/drawing/2012/chart" uri="{CE6537A1-D6FC-4f65-9D91-7224C49458BB}">
              <c15:xForSave val="1"/>
              <c15:showDataLabelsRange val="1"/>
            </c:ext>
          </c:extLst>
        </c:dLbl>
      </c:pivotFmt>
    </c:pivotFmts>
    <c:plotArea>
      <c:layout>
        <c:manualLayout>
          <c:layoutTarget val="inner"/>
          <c:xMode val="edge"/>
          <c:yMode val="edge"/>
          <c:x val="1.8978572079121025E-2"/>
          <c:y val="0.12953149484864129"/>
          <c:w val="0.96204278812974464"/>
          <c:h val="0.69534731794062776"/>
        </c:manualLayout>
      </c:layout>
      <c:lineChart>
        <c:grouping val="standard"/>
        <c:varyColors val="0"/>
        <c:ser>
          <c:idx val="1"/>
          <c:order val="0"/>
          <c:spPr>
            <a:ln w="44450" cap="rnd">
              <a:solidFill>
                <a:srgbClr val="24282A"/>
              </a:solidFill>
              <a:round/>
            </a:ln>
            <a:effectLst/>
          </c:spPr>
          <c:marker>
            <c:symbol val="circle"/>
            <c:size val="11"/>
            <c:spPr>
              <a:solidFill>
                <a:sysClr val="window" lastClr="FFFFFF">
                  <a:lumMod val="85000"/>
                </a:sysClr>
              </a:solidFill>
              <a:ln w="9525">
                <a:solidFill>
                  <a:srgbClr val="24282A"/>
                </a:solidFill>
              </a:ln>
              <a:effectLst/>
            </c:spPr>
          </c:marker>
          <c:dPt>
            <c:idx val="9"/>
            <c:marker>
              <c:symbol val="circle"/>
              <c:size val="11"/>
              <c:spPr>
                <a:solidFill>
                  <a:srgbClr val="A1D719"/>
                </a:solidFill>
                <a:ln w="9525">
                  <a:solidFill>
                    <a:srgbClr val="24282A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5560-49B1-94B3-F66BE8AC3D40}"/>
              </c:ext>
            </c:extLst>
          </c:dPt>
          <c:dPt>
            <c:idx val="10"/>
            <c:marker>
              <c:symbol val="circle"/>
              <c:size val="11"/>
              <c:spPr>
                <a:solidFill>
                  <a:srgbClr val="A1D719"/>
                </a:solidFill>
                <a:ln w="9525">
                  <a:solidFill>
                    <a:srgbClr val="24282A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5560-49B1-94B3-F66BE8AC3D40}"/>
              </c:ext>
            </c:extLst>
          </c:dPt>
          <c:dPt>
            <c:idx val="11"/>
            <c:marker>
              <c:symbol val="circle"/>
              <c:size val="11"/>
              <c:spPr>
                <a:solidFill>
                  <a:srgbClr val="A1D719"/>
                </a:solidFill>
                <a:ln w="9525">
                  <a:solidFill>
                    <a:srgbClr val="24282A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5560-49B1-94B3-F66BE8AC3D40}"/>
              </c:ext>
            </c:extLst>
          </c:dPt>
          <c:dLbls>
            <c:dLbl>
              <c:idx val="7"/>
              <c:layout>
                <c:manualLayout>
                  <c:x val="-3.2435464707066042E-2"/>
                  <c:y val="-6.40309871478611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418-499F-96D2-513B48B00CE0}"/>
                </c:ext>
              </c:extLst>
            </c:dLbl>
            <c:dLbl>
              <c:idx val="11"/>
              <c:layout>
                <c:manualLayout>
                  <c:x val="-3.0549697751620811E-2"/>
                  <c:y val="-6.6531224628762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560-49B1-94B3-F66BE8AC3D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גיליון1!$B$6:$B$17</c:f>
              <c:strCache>
                <c:ptCount val="12"/>
                <c:pt idx="0">
                  <c:v>ינו</c:v>
                </c:pt>
                <c:pt idx="1">
                  <c:v>פבר</c:v>
                </c:pt>
                <c:pt idx="2">
                  <c:v>מרץ</c:v>
                </c:pt>
                <c:pt idx="3">
                  <c:v>אפר</c:v>
                </c:pt>
                <c:pt idx="4">
                  <c:v>מאי</c:v>
                </c:pt>
                <c:pt idx="5">
                  <c:v>יונ</c:v>
                </c:pt>
                <c:pt idx="6">
                  <c:v>יול</c:v>
                </c:pt>
                <c:pt idx="7">
                  <c:v>אוג</c:v>
                </c:pt>
                <c:pt idx="8">
                  <c:v>ספט</c:v>
                </c:pt>
                <c:pt idx="9">
                  <c:v>אוק</c:v>
                </c:pt>
                <c:pt idx="10">
                  <c:v>נוב</c:v>
                </c:pt>
                <c:pt idx="11">
                  <c:v>דצמ</c:v>
                </c:pt>
              </c:strCache>
            </c:strRef>
          </c:cat>
          <c:val>
            <c:numRef>
              <c:f>גיליון1!$C$6:$C$17</c:f>
              <c:numCache>
                <c:formatCode>General</c:formatCode>
                <c:ptCount val="12"/>
                <c:pt idx="0">
                  <c:v>154</c:v>
                </c:pt>
                <c:pt idx="1">
                  <c:v>168</c:v>
                </c:pt>
                <c:pt idx="2">
                  <c:v>177</c:v>
                </c:pt>
                <c:pt idx="3">
                  <c:v>157</c:v>
                </c:pt>
                <c:pt idx="4">
                  <c:v>183</c:v>
                </c:pt>
                <c:pt idx="5">
                  <c:v>197</c:v>
                </c:pt>
                <c:pt idx="6">
                  <c:v>203</c:v>
                </c:pt>
                <c:pt idx="7">
                  <c:v>212</c:v>
                </c:pt>
                <c:pt idx="8">
                  <c:v>224</c:v>
                </c:pt>
                <c:pt idx="9">
                  <c:v>253</c:v>
                </c:pt>
                <c:pt idx="10">
                  <c:v>265</c:v>
                </c:pt>
                <c:pt idx="11">
                  <c:v>282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5560-49B1-94B3-F66BE8AC3D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2768896"/>
        <c:axId val="742763904"/>
      </c:lineChart>
      <c:catAx>
        <c:axId val="74276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Fb Jabutinski HebEng" panose="00000500000000000000" pitchFamily="50" charset="-79"/>
                <a:ea typeface="Calibri" panose="020F0502020204030204" pitchFamily="34" charset="0"/>
                <a:cs typeface="Fb Jabutinski HebEng" panose="00000500000000000000" pitchFamily="50" charset="-79"/>
              </a:defRPr>
            </a:pPr>
            <a:endParaRPr lang="he-IL"/>
          </a:p>
        </c:txPr>
        <c:crossAx val="742763904"/>
        <c:crosses val="autoZero"/>
        <c:auto val="1"/>
        <c:lblAlgn val="ctr"/>
        <c:lblOffset val="100"/>
        <c:noMultiLvlLbl val="0"/>
      </c:catAx>
      <c:valAx>
        <c:axId val="7427639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74276889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zero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325302407851189E-2"/>
          <c:y val="0.30606999460959894"/>
          <c:w val="0.95397748345315536"/>
          <c:h val="0.5894935038110639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23C-4FAF-BC78-1EB88B6BEDC1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823C-4FAF-BC78-1EB88B6BEDC1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23C-4FAF-BC78-1EB88B6BEDC1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23C-4FAF-BC78-1EB88B6BEDC1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E-823C-4FAF-BC78-1EB88B6BEDC1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F-823C-4FAF-BC78-1EB88B6BEDC1}"/>
              </c:ext>
            </c:extLst>
          </c:dPt>
          <c:dPt>
            <c:idx val="6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23C-4FAF-BC78-1EB88B6BEDC1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0-823C-4FAF-BC78-1EB88B6BEDC1}"/>
              </c:ext>
            </c:extLst>
          </c:dPt>
          <c:dPt>
            <c:idx val="8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23C-4FAF-BC78-1EB88B6BEDC1}"/>
              </c:ext>
            </c:extLst>
          </c:dPt>
          <c:dPt>
            <c:idx val="9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23C-4FAF-BC78-1EB88B6BEDC1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C-823C-4FAF-BC78-1EB88B6BEDC1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Fb Jabutinski HebEng" panose="00000500000000000000" pitchFamily="50" charset="-79"/>
                      <a:ea typeface="+mn-ea"/>
                      <a:cs typeface="Fb Jabutinski HebEng" panose="00000500000000000000" pitchFamily="50" charset="-79"/>
                    </a:defRPr>
                  </a:pPr>
                  <a:endParaRPr lang="he-IL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23C-4FAF-BC78-1EB88B6BEDC1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8E1ED9FE-4C6E-4571-86AE-F56BE798A82E}" type="VALUE">
                      <a:rPr lang="en-US">
                        <a:solidFill>
                          <a:schemeClr val="tx1"/>
                        </a:solidFill>
                      </a:rPr>
                      <a:pPr/>
                      <a:t>[ערך]</a:t>
                    </a:fld>
                    <a:endParaRPr lang="he-IL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823C-4FAF-BC78-1EB88B6BEDC1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Fb Jabutinski HebEng" panose="00000500000000000000" pitchFamily="50" charset="-79"/>
                      <a:ea typeface="+mn-ea"/>
                      <a:cs typeface="Fb Jabutinski HebEng" panose="00000500000000000000" pitchFamily="50" charset="-79"/>
                    </a:defRPr>
                  </a:pPr>
                  <a:endParaRPr lang="he-IL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823C-4FAF-BC78-1EB88B6BED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Fb Jabutinski HebEng" panose="00000500000000000000" pitchFamily="50" charset="-79"/>
                    <a:ea typeface="+mn-ea"/>
                    <a:cs typeface="Fb Jabutinski HebEng" panose="00000500000000000000" pitchFamily="50" charset="-79"/>
                  </a:defRPr>
                </a:pPr>
                <a:endParaRPr lang="he-I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'אחוז תחלופה'!$B$13:$B$24</c:f>
              <c:numCache>
                <c:formatCode>mmm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'אחוז תחלופה'!$C$13:$C$24</c:f>
              <c:numCache>
                <c:formatCode>0.0%</c:formatCode>
                <c:ptCount val="12"/>
                <c:pt idx="0">
                  <c:v>8.3000000000000004E-2</c:v>
                </c:pt>
                <c:pt idx="1">
                  <c:v>5.1999999999999998E-2</c:v>
                </c:pt>
                <c:pt idx="2">
                  <c:v>4.5999999999999999E-2</c:v>
                </c:pt>
                <c:pt idx="3">
                  <c:v>3.4000000000000002E-2</c:v>
                </c:pt>
                <c:pt idx="4">
                  <c:v>5.3999999999999999E-2</c:v>
                </c:pt>
                <c:pt idx="5">
                  <c:v>5.2999999999999999E-2</c:v>
                </c:pt>
                <c:pt idx="6">
                  <c:v>4.7E-2</c:v>
                </c:pt>
                <c:pt idx="7">
                  <c:v>5.3999999999999999E-2</c:v>
                </c:pt>
                <c:pt idx="8">
                  <c:v>4.1000000000000002E-2</c:v>
                </c:pt>
                <c:pt idx="9">
                  <c:v>6.7000000000000004E-2</c:v>
                </c:pt>
                <c:pt idx="10">
                  <c:v>5.1999999999999998E-2</c:v>
                </c:pt>
                <c:pt idx="11">
                  <c:v>5.0999999999999997E-2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823C-4FAF-BC78-1EB88B6BED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1"/>
        <c:axId val="1315285007"/>
        <c:axId val="299158111"/>
      </c:barChart>
      <c:dateAx>
        <c:axId val="1315285007"/>
        <c:scaling>
          <c:orientation val="minMax"/>
        </c:scaling>
        <c:delete val="0"/>
        <c:axPos val="b"/>
        <c:numFmt formatCode="m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299158111"/>
        <c:crosses val="autoZero"/>
        <c:auto val="1"/>
        <c:lblOffset val="100"/>
        <c:baseTimeUnit val="months"/>
      </c:dateAx>
      <c:valAx>
        <c:axId val="299158111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3152850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969269493755345E-3"/>
          <c:y val="5.508684747739867E-2"/>
          <c:w val="0.97865901245311238"/>
          <c:h val="0.83867949839603384"/>
        </c:manualLayout>
      </c:layout>
      <c:lineChart>
        <c:grouping val="standard"/>
        <c:varyColors val="0"/>
        <c:ser>
          <c:idx val="0"/>
          <c:order val="0"/>
          <c:tx>
            <c:strRef>
              <c:f>גיליון1!$B$1</c:f>
              <c:strCache>
                <c:ptCount val="1"/>
                <c:pt idx="0">
                  <c:v>כרטיסים תקינים </c:v>
                </c:pt>
              </c:strCache>
            </c:strRef>
          </c:tx>
          <c:spPr>
            <a:ln w="28575" cap="rnd">
              <a:solidFill>
                <a:srgbClr val="2767F1"/>
              </a:solidFill>
              <a:round/>
            </a:ln>
            <a:effectLst/>
          </c:spPr>
          <c:marker>
            <c:symbol val="none"/>
          </c:marker>
          <c:dPt>
            <c:idx val="11"/>
            <c:marker>
              <c:symbol val="circle"/>
              <c:size val="10"/>
              <c:spPr>
                <a:solidFill>
                  <a:schemeClr val="accent1"/>
                </a:solidFill>
                <a:ln w="9525">
                  <a:solidFill>
                    <a:srgbClr val="2767F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F7BC-423C-8214-069BB35E7CF6}"/>
              </c:ext>
            </c:extLst>
          </c:dPt>
          <c:dLbls>
            <c:dLbl>
              <c:idx val="0"/>
              <c:layout>
                <c:manualLayout>
                  <c:x val="-2.0855402686625578E-2"/>
                  <c:y val="1.80716864953406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7BC-423C-8214-069BB35E7CF6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7BC-423C-8214-069BB35E7CF6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7BC-423C-8214-069BB35E7CF6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7BC-423C-8214-069BB35E7CF6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7BC-423C-8214-069BB35E7CF6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7BC-423C-8214-069BB35E7CF6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7BC-423C-8214-069BB35E7CF6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7BC-423C-8214-069BB35E7CF6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7BC-423C-8214-069BB35E7CF6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3173D7D9-0E6C-404F-B8D1-263E38FBB730}" type="VALUE">
                      <a:rPr lang="en-US" sz="1600"/>
                      <a:pPr/>
                      <a:t>[ערך]</a:t>
                    </a:fld>
                    <a:endParaRPr lang="he-IL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F7BC-423C-8214-069BB35E7CF6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800" b="0" i="0" u="none" strike="noStrike" kern="1200" baseline="0">
                      <a:solidFill>
                        <a:schemeClr val="tx1"/>
                      </a:solidFill>
                      <a:latin typeface="Fb Jabutinski HebEng" panose="00000500000000000000" pitchFamily="50" charset="-79"/>
                      <a:ea typeface="+mn-ea"/>
                      <a:cs typeface="Fb Jabutinski HebEng" panose="00000500000000000000" pitchFamily="50" charset="-79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F7BC-423C-8214-069BB35E7CF6}"/>
                </c:ext>
              </c:extLst>
            </c:dLbl>
            <c:dLbl>
              <c:idx val="11"/>
              <c:layout>
                <c:manualLayout>
                  <c:x val="-2.2891414141414143E-2"/>
                  <c:y val="-4.566439195100612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he-IL" sz="2000" b="0" i="0" u="none" strike="noStrike" kern="1200" baseline="0">
                      <a:solidFill>
                        <a:srgbClr val="2767F1"/>
                      </a:solidFill>
                      <a:latin typeface="Fb Jabutinski HebEng" panose="00000500000000000000" pitchFamily="50" charset="-79"/>
                      <a:ea typeface="+mn-ea"/>
                      <a:cs typeface="Fb Jabutinski HebEng" panose="00000500000000000000" pitchFamily="50" charset="-79"/>
                    </a:defRPr>
                  </a:pPr>
                  <a:endParaRPr lang="he-I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7BC-423C-8214-069BB35E7C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tx1"/>
                    </a:solidFill>
                    <a:latin typeface="Fb Jabutinski HebEng" panose="00000500000000000000" pitchFamily="50" charset="-79"/>
                    <a:ea typeface="+mn-ea"/>
                    <a:cs typeface="Fb Jabutinski HebEng" panose="00000500000000000000" pitchFamily="50" charset="-79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גיליון1!$A$2:$A$13</c:f>
              <c:numCache>
                <c:formatCode>mmmm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גיליון1!$B$2:$B$13</c:f>
              <c:numCache>
                <c:formatCode>0%</c:formatCode>
                <c:ptCount val="12"/>
                <c:pt idx="0">
                  <c:v>0.71</c:v>
                </c:pt>
                <c:pt idx="1">
                  <c:v>0.75</c:v>
                </c:pt>
                <c:pt idx="2">
                  <c:v>0.71</c:v>
                </c:pt>
                <c:pt idx="3">
                  <c:v>0.72</c:v>
                </c:pt>
                <c:pt idx="4">
                  <c:v>0.73</c:v>
                </c:pt>
                <c:pt idx="5">
                  <c:v>0.71</c:v>
                </c:pt>
                <c:pt idx="6">
                  <c:v>0.72</c:v>
                </c:pt>
                <c:pt idx="7">
                  <c:v>0.7</c:v>
                </c:pt>
                <c:pt idx="8">
                  <c:v>0.72</c:v>
                </c:pt>
                <c:pt idx="9">
                  <c:v>0.76</c:v>
                </c:pt>
                <c:pt idx="10">
                  <c:v>0.79</c:v>
                </c:pt>
                <c:pt idx="11">
                  <c:v>0.81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C-F7BC-423C-8214-069BB35E7CF6}"/>
            </c:ext>
          </c:extLst>
        </c:ser>
        <c:ser>
          <c:idx val="1"/>
          <c:order val="1"/>
          <c:tx>
            <c:strRef>
              <c:f>גיליון1!$C$1</c:f>
              <c:strCache>
                <c:ptCount val="1"/>
                <c:pt idx="0">
                  <c:v>ממוצע Q1-Q3</c:v>
                </c:pt>
              </c:strCache>
            </c:strRef>
          </c:tx>
          <c:spPr>
            <a:ln w="12700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11"/>
              <c:layout>
                <c:manualLayout>
                  <c:x val="-5.1076712001908851E-2"/>
                  <c:y val="-5.9259259259259256E-3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7BC-423C-8214-069BB35E7C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tx1"/>
                    </a:solidFill>
                    <a:latin typeface="Fb Jabutinski HebEng" panose="00000500000000000000" pitchFamily="50" charset="-79"/>
                    <a:ea typeface="+mn-ea"/>
                    <a:cs typeface="Fb Jabutinski HebEng" panose="00000500000000000000" pitchFamily="50" charset="-79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גיליון1!$A$2:$A$13</c:f>
              <c:numCache>
                <c:formatCode>mmmm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גיליון1!$C$2:$C$13</c:f>
              <c:numCache>
                <c:formatCode>0%</c:formatCode>
                <c:ptCount val="12"/>
                <c:pt idx="0">
                  <c:v>0.72</c:v>
                </c:pt>
                <c:pt idx="1">
                  <c:v>0.72</c:v>
                </c:pt>
                <c:pt idx="2">
                  <c:v>0.72</c:v>
                </c:pt>
                <c:pt idx="3">
                  <c:v>0.72</c:v>
                </c:pt>
                <c:pt idx="4">
                  <c:v>0.72</c:v>
                </c:pt>
                <c:pt idx="5">
                  <c:v>0.72</c:v>
                </c:pt>
                <c:pt idx="6">
                  <c:v>0.72</c:v>
                </c:pt>
                <c:pt idx="7">
                  <c:v>0.72</c:v>
                </c:pt>
                <c:pt idx="8">
                  <c:v>0.72</c:v>
                </c:pt>
                <c:pt idx="9">
                  <c:v>0.72</c:v>
                </c:pt>
                <c:pt idx="10">
                  <c:v>0.72</c:v>
                </c:pt>
                <c:pt idx="11">
                  <c:v>0.72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F7BC-423C-8214-069BB35E7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85032688"/>
        <c:axId val="1185034608"/>
      </c:lineChart>
      <c:dateAx>
        <c:axId val="1185032688"/>
        <c:scaling>
          <c:orientation val="minMax"/>
        </c:scaling>
        <c:delete val="0"/>
        <c:axPos val="b"/>
        <c:numFmt formatCode="mmmm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defRPr>
            </a:pPr>
            <a:endParaRPr lang="he-IL"/>
          </a:p>
        </c:txPr>
        <c:crossAx val="1185034608"/>
        <c:crosses val="autoZero"/>
        <c:auto val="1"/>
        <c:lblOffset val="100"/>
        <c:baseTimeUnit val="months"/>
      </c:dateAx>
      <c:valAx>
        <c:axId val="118503460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185032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  <c:userShapes r:id="rId4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862207753872386E-2"/>
          <c:y val="0.21084777513970196"/>
          <c:w val="0.90641632503046221"/>
          <c:h val="0.7136104008343151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'נתונים 2'!$C$8</c:f>
              <c:strCache>
                <c:ptCount val="1"/>
                <c:pt idx="0">
                  <c:v>Leads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10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81B-48B4-9A9B-28B83AAF1300}"/>
              </c:ext>
            </c:extLst>
          </c:dPt>
          <c:dPt>
            <c:idx val="11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81B-48B4-9A9B-28B83AAF1300}"/>
              </c:ext>
            </c:extLst>
          </c:dPt>
          <c:dPt>
            <c:idx val="1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81B-48B4-9A9B-28B83AAF1300}"/>
              </c:ext>
            </c:extLst>
          </c:dPt>
          <c:dPt>
            <c:idx val="14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81B-48B4-9A9B-28B83AAF1300}"/>
              </c:ext>
            </c:extLst>
          </c:dPt>
          <c:dLbls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Fb Jabutinski HebEng" panose="00000500000000000000" pitchFamily="50" charset="-79"/>
                      <a:ea typeface="+mn-ea"/>
                      <a:cs typeface="Fb Jabutinski HebEng" panose="00000500000000000000" pitchFamily="50" charset="-79"/>
                    </a:defRPr>
                  </a:pPr>
                  <a:endParaRPr lang="he-IL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781B-48B4-9A9B-28B83AAF1300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Fb Jabutinski HebEng" panose="00000500000000000000" pitchFamily="50" charset="-79"/>
                      <a:ea typeface="+mn-ea"/>
                      <a:cs typeface="Fb Jabutinski HebEng" panose="00000500000000000000" pitchFamily="50" charset="-79"/>
                    </a:defRPr>
                  </a:pPr>
                  <a:endParaRPr lang="he-IL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781B-48B4-9A9B-28B83AAF1300}"/>
                </c:ext>
              </c:extLst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Fb Jabutinski HebEng" panose="00000500000000000000" pitchFamily="50" charset="-79"/>
                      <a:ea typeface="+mn-ea"/>
                      <a:cs typeface="Fb Jabutinski HebEng" panose="00000500000000000000" pitchFamily="50" charset="-79"/>
                    </a:defRPr>
                  </a:pPr>
                  <a:endParaRPr lang="he-IL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781B-48B4-9A9B-28B83AAF13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Fb Jabutinski HebEng" panose="00000500000000000000" pitchFamily="50" charset="-79"/>
                    <a:ea typeface="+mn-ea"/>
                    <a:cs typeface="Fb Jabutinski HebEng" panose="00000500000000000000" pitchFamily="50" charset="-79"/>
                  </a:defRPr>
                </a:pPr>
                <a:endParaRPr lang="he-I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'נתונים 2'!$B$9:$B$23</c:f>
              <c:numCache>
                <c:formatCode>B1mmm\-yy</c:formatCode>
                <c:ptCount val="15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3">
                  <c:v>44866</c:v>
                </c:pt>
                <c:pt idx="14">
                  <c:v>45231</c:v>
                </c:pt>
              </c:numCache>
            </c:numRef>
          </c:cat>
          <c:val>
            <c:numRef>
              <c:f>'נתונים 2'!$C$9:$C$23</c:f>
              <c:numCache>
                <c:formatCode>#,##0</c:formatCode>
                <c:ptCount val="15"/>
                <c:pt idx="0">
                  <c:v>3749.2350000000001</c:v>
                </c:pt>
                <c:pt idx="1">
                  <c:v>4272.53</c:v>
                </c:pt>
                <c:pt idx="2">
                  <c:v>5613.1949999999997</c:v>
                </c:pt>
                <c:pt idx="3">
                  <c:v>4302.96</c:v>
                </c:pt>
                <c:pt idx="4">
                  <c:v>5721.24</c:v>
                </c:pt>
                <c:pt idx="5">
                  <c:v>4739.28</c:v>
                </c:pt>
                <c:pt idx="6">
                  <c:v>4923.5649999999996</c:v>
                </c:pt>
                <c:pt idx="7">
                  <c:v>5397.3450000000003</c:v>
                </c:pt>
                <c:pt idx="8">
                  <c:v>5628.63</c:v>
                </c:pt>
                <c:pt idx="9">
                  <c:v>5909.0249999999996</c:v>
                </c:pt>
                <c:pt idx="10">
                  <c:v>5235</c:v>
                </c:pt>
                <c:pt idx="11">
                  <c:v>6309.0249999999996</c:v>
                </c:pt>
                <c:pt idx="13">
                  <c:v>4687</c:v>
                </c:pt>
                <c:pt idx="14">
                  <c:v>6309.0249999999996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81B-48B4-9A9B-28B83AAF13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919487600"/>
        <c:axId val="1229139408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'נתונים 2'!$D$8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tx1"/>
                  </a:solidFill>
                  <a:ln>
                    <a:solidFill>
                      <a:schemeClr val="bg1"/>
                    </a:solidFill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'נתונים 2'!$B$9:$B$23</c15:sqref>
                        </c15:formulaRef>
                      </c:ext>
                    </c:extLst>
                    <c:numCache>
                      <c:formatCode>B1mmm\-yy</c:formatCode>
                      <c:ptCount val="15"/>
                      <c:pt idx="0">
                        <c:v>44927</c:v>
                      </c:pt>
                      <c:pt idx="1">
                        <c:v>44958</c:v>
                      </c:pt>
                      <c:pt idx="2">
                        <c:v>44986</c:v>
                      </c:pt>
                      <c:pt idx="3">
                        <c:v>45017</c:v>
                      </c:pt>
                      <c:pt idx="4">
                        <c:v>45047</c:v>
                      </c:pt>
                      <c:pt idx="5">
                        <c:v>45078</c:v>
                      </c:pt>
                      <c:pt idx="6">
                        <c:v>45108</c:v>
                      </c:pt>
                      <c:pt idx="7">
                        <c:v>45139</c:v>
                      </c:pt>
                      <c:pt idx="8">
                        <c:v>45170</c:v>
                      </c:pt>
                      <c:pt idx="9">
                        <c:v>45200</c:v>
                      </c:pt>
                      <c:pt idx="10">
                        <c:v>45231</c:v>
                      </c:pt>
                      <c:pt idx="11">
                        <c:v>45261</c:v>
                      </c:pt>
                      <c:pt idx="13">
                        <c:v>44866</c:v>
                      </c:pt>
                      <c:pt idx="14">
                        <c:v>45231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'נתונים 2'!$D$9:$D$21</c15:sqref>
                        </c15:formulaRef>
                      </c:ext>
                    </c:extLst>
                    <c:numCache>
                      <c:formatCode>General</c:formatCode>
                      <c:ptCount val="13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9-781B-48B4-9A9B-28B83AAF1300}"/>
                  </c:ext>
                </c:extLst>
              </c15:ser>
            </c15:filteredBarSeries>
          </c:ext>
        </c:extLst>
      </c:barChart>
      <c:lineChart>
        <c:grouping val="percent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06623952"/>
        <c:axId val="43003616"/>
        <c:extLst>
          <c:ext xmlns:c15="http://schemas.microsoft.com/office/drawing/2012/chart" uri="{02D57815-91ED-43cb-92C2-25804820EDAC}">
            <c15:filteredLine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'נתונים 2'!$E$8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ln w="28575" cap="rnd">
                    <a:noFill/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'נתונים 2'!$B$9:$B$23</c15:sqref>
                        </c15:formulaRef>
                      </c:ext>
                    </c:extLst>
                    <c:numCache>
                      <c:formatCode>B1mmm\-yy</c:formatCode>
                      <c:ptCount val="15"/>
                      <c:pt idx="0">
                        <c:v>44927</c:v>
                      </c:pt>
                      <c:pt idx="1">
                        <c:v>44958</c:v>
                      </c:pt>
                      <c:pt idx="2">
                        <c:v>44986</c:v>
                      </c:pt>
                      <c:pt idx="3">
                        <c:v>45017</c:v>
                      </c:pt>
                      <c:pt idx="4">
                        <c:v>45047</c:v>
                      </c:pt>
                      <c:pt idx="5">
                        <c:v>45078</c:v>
                      </c:pt>
                      <c:pt idx="6">
                        <c:v>45108</c:v>
                      </c:pt>
                      <c:pt idx="7">
                        <c:v>45139</c:v>
                      </c:pt>
                      <c:pt idx="8">
                        <c:v>45170</c:v>
                      </c:pt>
                      <c:pt idx="9">
                        <c:v>45200</c:v>
                      </c:pt>
                      <c:pt idx="10">
                        <c:v>45231</c:v>
                      </c:pt>
                      <c:pt idx="11">
                        <c:v>45261</c:v>
                      </c:pt>
                      <c:pt idx="13">
                        <c:v>44866</c:v>
                      </c:pt>
                      <c:pt idx="14">
                        <c:v>45231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'נתונים 2'!$E$9:$E$21</c15:sqref>
                        </c15:formulaRef>
                      </c:ext>
                    </c:extLst>
                    <c:numCache>
                      <c:formatCode>General</c:formatCode>
                      <c:ptCount val="13"/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A-781B-48B4-9A9B-28B83AAF1300}"/>
                  </c:ext>
                </c:extLst>
              </c15:ser>
            </c15:filteredLineSeries>
          </c:ext>
        </c:extLst>
      </c:lineChart>
      <c:catAx>
        <c:axId val="9194876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B1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defRPr>
            </a:pPr>
            <a:endParaRPr lang="he-IL"/>
          </a:p>
        </c:txPr>
        <c:crossAx val="1229139408"/>
        <c:crosses val="autoZero"/>
        <c:auto val="0"/>
        <c:lblAlgn val="ctr"/>
        <c:lblOffset val="100"/>
        <c:noMultiLvlLbl val="0"/>
      </c:catAx>
      <c:valAx>
        <c:axId val="122913940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919487600"/>
        <c:crosses val="autoZero"/>
        <c:crossBetween val="between"/>
      </c:valAx>
      <c:valAx>
        <c:axId val="43003616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806623952"/>
        <c:crosses val="max"/>
        <c:crossBetween val="between"/>
      </c:valAx>
      <c:catAx>
        <c:axId val="806623952"/>
        <c:scaling>
          <c:orientation val="minMax"/>
        </c:scaling>
        <c:delete val="1"/>
        <c:axPos val="b"/>
        <c:numFmt formatCode="B1mmm\-yy" sourceLinked="1"/>
        <c:majorTickMark val="out"/>
        <c:minorTickMark val="none"/>
        <c:tickLblPos val="nextTo"/>
        <c:crossAx val="430036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1">
  <cs:axisTitle>
    <cs:lnRef idx="0"/>
    <cs:fillRef idx="0"/>
    <cs:effectRef idx="0"/>
    <cs:fontRef idx="minor">
      <a:schemeClr val="lt1">
        <a:lumMod val="75000"/>
      </a:schemeClr>
    </cs:fontRef>
    <cs:defRPr sz="900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6350" cap="flat" cmpd="sng" algn="ctr">
        <a:solidFill>
          <a:schemeClr val="dk1">
            <a:tint val="75000"/>
          </a:schemeClr>
        </a:solidFill>
        <a:round/>
      </a:ln>
    </cs:spPr>
    <cs:defRPr sz="100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900" b="1" i="0" u="none" strike="noStrike" kern="1200" baseline="0"/>
  </cs:dataLabel>
  <cs:dataLabelCallout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9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  <a:scene3d>
        <a:camera prst="orthographicFront"/>
        <a:lightRig rig="threePt" dir="t"/>
      </a:scene3d>
      <a:sp3d prstMaterial="flat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dk1">
            <a:lumMod val="75000"/>
            <a:lumOff val="2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bg2">
          <a:lumMod val="75000"/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>
        <a:solidFill>
          <a:schemeClr val="lt1">
            <a:lumMod val="50000"/>
          </a:schemeClr>
        </a:solidFill>
      </a:ln>
    </cs:spPr>
  </cs:gridlineMajor>
  <cs:gridlineMinor>
    <cs:lnRef idx="0"/>
    <cs:fillRef idx="0"/>
    <cs:effectRef idx="0"/>
    <cs:fontRef idx="minor">
      <a:schemeClr val="tx1"/>
    </cs:fontRef>
    <cs:spPr>
      <a:ln w="9525">
        <a:solidFill>
          <a:schemeClr val="lt1">
            <a:lumMod val="40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/>
    </cs:fontRef>
    <cs:defRPr sz="1800" b="0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0.743</cdr:x>
      <cdr:y>0</cdr:y>
    </cdr:from>
    <cdr:to>
      <cdr:x>0.993</cdr:x>
      <cdr:y>1</cdr:y>
    </cdr:to>
    <cdr:sp macro="" textlink="">
      <cdr:nvSpPr>
        <cdr:cNvPr id="2" name="מלבן 1">
          <a:extLst xmlns:a="http://schemas.openxmlformats.org/drawingml/2006/main">
            <a:ext uri="{FF2B5EF4-FFF2-40B4-BE49-F238E27FC236}">
              <a16:creationId xmlns:a16="http://schemas.microsoft.com/office/drawing/2014/main" id="{EBE610E8-B4E2-9637-4503-FC5BB694F20E}"/>
            </a:ext>
          </a:extLst>
        </cdr:cNvPr>
        <cdr:cNvSpPr/>
      </cdr:nvSpPr>
      <cdr:spPr>
        <a:xfrm xmlns:a="http://schemas.openxmlformats.org/drawingml/2006/main">
          <a:off x="7306981" y="0"/>
          <a:ext cx="2458602" cy="428625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lumMod val="65000"/>
            <a:alpha val="2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he-IL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chart" Target="../charts/chart8.xml"/><Relationship Id="rId7" Type="http://schemas.openxmlformats.org/officeDocument/2006/relationships/chart" Target="../charts/chart12.xml"/><Relationship Id="rId2" Type="http://schemas.openxmlformats.org/officeDocument/2006/relationships/chart" Target="../charts/chart7.xml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כותרת ותוכן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100F9613-FBE3-124B-19F0-EF584158DA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9" t="22678" r="13745" b="40376"/>
          <a:stretch/>
        </p:blipFill>
        <p:spPr>
          <a:xfrm>
            <a:off x="258293" y="6275115"/>
            <a:ext cx="1200727" cy="33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981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כותרת ותוכן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63CBAA4-F235-49B2-84C1-CAFDAAAEE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Fb Jabutinski" panose="00000500000000000000" pitchFamily="50" charset="-79"/>
                <a:cs typeface="Fb Jabutinski" panose="00000500000000000000" pitchFamily="50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FC972DC-C9C2-4E8F-836A-52296C71B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CECBE254-32CD-89EE-5F92-E19FFD85DF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9" t="22678" r="13745" b="40376"/>
          <a:stretch/>
        </p:blipFill>
        <p:spPr>
          <a:xfrm>
            <a:off x="258293" y="6275115"/>
            <a:ext cx="1200727" cy="33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17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70088673-3C70-7F17-B32D-062FC262FF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532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63CBAA4-F235-49B2-84C1-CAFDAAAEE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Fb Jabutinski" panose="00000500000000000000" pitchFamily="50" charset="-79"/>
                <a:cs typeface="Fb Jabutinski" panose="00000500000000000000" pitchFamily="50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FC972DC-C9C2-4E8F-836A-52296C71B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4A36DC9B-34B1-F5AD-1D2C-A71A0904CE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9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>
            <a:extLst>
              <a:ext uri="{FF2B5EF4-FFF2-40B4-BE49-F238E27FC236}">
                <a16:creationId xmlns:a16="http://schemas.microsoft.com/office/drawing/2014/main" id="{EE753B6F-90BC-4C7C-825A-7C6A0412B3A1}"/>
              </a:ext>
            </a:extLst>
          </p:cNvPr>
          <p:cNvSpPr/>
          <p:nvPr userDrawn="1"/>
        </p:nvSpPr>
        <p:spPr>
          <a:xfrm>
            <a:off x="10384115" y="0"/>
            <a:ext cx="181638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itchFamily="2" charset="0"/>
              <a:ea typeface="+mn-ea"/>
              <a:cs typeface="+mn-cs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AB1143B9-7001-44E0-A72D-363395EE32AF}"/>
              </a:ext>
            </a:extLst>
          </p:cNvPr>
          <p:cNvSpPr/>
          <p:nvPr userDrawn="1"/>
        </p:nvSpPr>
        <p:spPr>
          <a:xfrm>
            <a:off x="10377906" y="-2813"/>
            <a:ext cx="1828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itchFamily="2" charset="0"/>
              <a:ea typeface="+mn-ea"/>
              <a:cs typeface="+mn-cs"/>
            </a:endParaRPr>
          </a:p>
        </p:txBody>
      </p:sp>
      <p:graphicFrame>
        <p:nvGraphicFramePr>
          <p:cNvPr id="9" name="תרשים 27">
            <a:extLst>
              <a:ext uri="{FF2B5EF4-FFF2-40B4-BE49-F238E27FC236}">
                <a16:creationId xmlns:a16="http://schemas.microsoft.com/office/drawing/2014/main" id="{9B096203-2D9D-4C5E-BC7F-00B8E9C2D21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228769551"/>
              </p:ext>
            </p:extLst>
          </p:nvPr>
        </p:nvGraphicFramePr>
        <p:xfrm>
          <a:off x="10730711" y="3249454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תרשים 21">
            <a:extLst>
              <a:ext uri="{FF2B5EF4-FFF2-40B4-BE49-F238E27FC236}">
                <a16:creationId xmlns:a16="http://schemas.microsoft.com/office/drawing/2014/main" id="{2BA97022-6ABC-41F2-9F2F-C6D6EC00761E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188507114"/>
              </p:ext>
            </p:extLst>
          </p:nvPr>
        </p:nvGraphicFramePr>
        <p:xfrm>
          <a:off x="10687999" y="5985223"/>
          <a:ext cx="1334661" cy="1032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תיבת טקסט 38">
            <a:extLst>
              <a:ext uri="{FF2B5EF4-FFF2-40B4-BE49-F238E27FC236}">
                <a16:creationId xmlns:a16="http://schemas.microsoft.com/office/drawing/2014/main" id="{F4D1FF92-5B5A-4E49-A46B-A0E230DA5EB5}"/>
              </a:ext>
            </a:extLst>
          </p:cNvPr>
          <p:cNvSpPr txBox="1"/>
          <p:nvPr userDrawn="1"/>
        </p:nvSpPr>
        <p:spPr>
          <a:xfrm>
            <a:off x="10836468" y="6346077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conSansCnd"/>
                <a:ea typeface="+mn-ea"/>
                <a:cs typeface="Fb Jabutinski" panose="00000500000000000000" pitchFamily="50" charset="-79"/>
              </a:rPr>
              <a:t>97%</a:t>
            </a:r>
          </a:p>
        </p:txBody>
      </p:sp>
      <p:graphicFrame>
        <p:nvGraphicFramePr>
          <p:cNvPr id="12" name="תרשים 34">
            <a:extLst>
              <a:ext uri="{FF2B5EF4-FFF2-40B4-BE49-F238E27FC236}">
                <a16:creationId xmlns:a16="http://schemas.microsoft.com/office/drawing/2014/main" id="{7FABF031-48B0-4B73-AF1A-93D6ACC06822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904596468"/>
              </p:ext>
            </p:extLst>
          </p:nvPr>
        </p:nvGraphicFramePr>
        <p:xfrm>
          <a:off x="10752616" y="5064938"/>
          <a:ext cx="970520" cy="918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תיבת טקסט 35">
            <a:extLst>
              <a:ext uri="{FF2B5EF4-FFF2-40B4-BE49-F238E27FC236}">
                <a16:creationId xmlns:a16="http://schemas.microsoft.com/office/drawing/2014/main" id="{F9A96D64-FE16-41C7-9F70-2B30819222D4}"/>
              </a:ext>
            </a:extLst>
          </p:cNvPr>
          <p:cNvSpPr txBox="1"/>
          <p:nvPr userDrawn="1"/>
        </p:nvSpPr>
        <p:spPr>
          <a:xfrm>
            <a:off x="10814696" y="5351019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conSansCnd"/>
                <a:ea typeface="+mn-ea"/>
                <a:cs typeface="Fb Jabutinski" panose="00000500000000000000" pitchFamily="50" charset="-79"/>
              </a:rPr>
              <a:t>93%</a:t>
            </a:r>
          </a:p>
        </p:txBody>
      </p:sp>
      <p:graphicFrame>
        <p:nvGraphicFramePr>
          <p:cNvPr id="14" name="תרשים 49">
            <a:extLst>
              <a:ext uri="{FF2B5EF4-FFF2-40B4-BE49-F238E27FC236}">
                <a16:creationId xmlns:a16="http://schemas.microsoft.com/office/drawing/2014/main" id="{3DB50583-7951-451E-8AE5-D3B74629A566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579279351"/>
              </p:ext>
            </p:extLst>
          </p:nvPr>
        </p:nvGraphicFramePr>
        <p:xfrm>
          <a:off x="10629324" y="1181779"/>
          <a:ext cx="1172111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תרשים 50">
            <a:extLst>
              <a:ext uri="{FF2B5EF4-FFF2-40B4-BE49-F238E27FC236}">
                <a16:creationId xmlns:a16="http://schemas.microsoft.com/office/drawing/2014/main" id="{064C921C-054E-4514-9606-F819DFE4F489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57618088"/>
              </p:ext>
            </p:extLst>
          </p:nvPr>
        </p:nvGraphicFramePr>
        <p:xfrm>
          <a:off x="10776431" y="2224401"/>
          <a:ext cx="91440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Chart 5">
            <a:extLst>
              <a:ext uri="{FF2B5EF4-FFF2-40B4-BE49-F238E27FC236}">
                <a16:creationId xmlns:a16="http://schemas.microsoft.com/office/drawing/2014/main" id="{DEC48939-7085-45AC-BAF9-45B38E700F49}"/>
              </a:ext>
            </a:extLst>
          </p:cNvPr>
          <p:cNvGraphicFramePr>
            <a:graphicFrameLocks/>
          </p:cNvGraphicFramePr>
          <p:nvPr userDrawn="1"/>
        </p:nvGraphicFramePr>
        <p:xfrm>
          <a:off x="10789386" y="4116171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TextBox 9">
            <a:extLst>
              <a:ext uri="{FF2B5EF4-FFF2-40B4-BE49-F238E27FC236}">
                <a16:creationId xmlns:a16="http://schemas.microsoft.com/office/drawing/2014/main" id="{42CEC316-4D78-4BE7-B831-AFD5E0D82D69}"/>
              </a:ext>
            </a:extLst>
          </p:cNvPr>
          <p:cNvSpPr txBox="1"/>
          <p:nvPr userDrawn="1"/>
        </p:nvSpPr>
        <p:spPr>
          <a:xfrm>
            <a:off x="10732360" y="316548"/>
            <a:ext cx="1002542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51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STORY</a:t>
            </a:r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094CC148-9FCC-50B2-CCD0-569E02C81E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396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45B0228-E174-3D32-558F-39352DCAB3A5}"/>
              </a:ext>
            </a:extLst>
          </p:cNvPr>
          <p:cNvSpPr txBox="1">
            <a:spLocks/>
          </p:cNvSpPr>
          <p:nvPr userDrawn="1"/>
        </p:nvSpPr>
        <p:spPr>
          <a:xfrm>
            <a:off x="5562298" y="597402"/>
            <a:ext cx="1031534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Fb JabutinskiEng Con" pitchFamily="2" charset="77"/>
                <a:ea typeface="+mj-ea"/>
                <a:cs typeface="Fb Jabutinski" panose="00000500000000000000" pitchFamily="50" charset="-79"/>
              </a:rPr>
              <a:t>VS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9ED318"/>
              </a:solidFill>
              <a:effectLst/>
              <a:uLnTx/>
              <a:uFillTx/>
              <a:latin typeface="Fb JabutinskiEng Con" pitchFamily="2" charset="77"/>
              <a:ea typeface="+mj-ea"/>
              <a:cs typeface="Fb Jabutinski" panose="00000500000000000000" pitchFamily="50" charset="-79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CB204774-82A8-FBDC-AD9E-71E9CF5EFB26}"/>
              </a:ext>
            </a:extLst>
          </p:cNvPr>
          <p:cNvCxnSpPr>
            <a:cxnSpLocks/>
          </p:cNvCxnSpPr>
          <p:nvPr userDrawn="1"/>
        </p:nvCxnSpPr>
        <p:spPr>
          <a:xfrm>
            <a:off x="6078065" y="2198894"/>
            <a:ext cx="0" cy="35280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תמונה 1">
            <a:extLst>
              <a:ext uri="{FF2B5EF4-FFF2-40B4-BE49-F238E27FC236}">
                <a16:creationId xmlns:a16="http://schemas.microsoft.com/office/drawing/2014/main" id="{0B3CF01D-2BAE-42C2-348B-9DF9482C91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835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5">
            <a:extLst>
              <a:ext uri="{FF2B5EF4-FFF2-40B4-BE49-F238E27FC236}">
                <a16:creationId xmlns:a16="http://schemas.microsoft.com/office/drawing/2014/main" id="{168458BE-3821-4537-9CFA-9D875F724A04}"/>
              </a:ext>
            </a:extLst>
          </p:cNvPr>
          <p:cNvSpPr txBox="1"/>
          <p:nvPr userDrawn="1"/>
        </p:nvSpPr>
        <p:spPr>
          <a:xfrm>
            <a:off x="7024266" y="1600215"/>
            <a:ext cx="1719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SansHebrew"/>
                <a:ea typeface="+mn-ea"/>
                <a:cs typeface="Fb Jabutinski" panose="00000500000000000000" pitchFamily="50" charset="-79"/>
              </a:rPr>
              <a:t>AFTER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7C6F99E2-ECE7-47B0-AB92-FC3BF8B447EA}"/>
              </a:ext>
            </a:extLst>
          </p:cNvPr>
          <p:cNvSpPr txBox="1"/>
          <p:nvPr userDrawn="1"/>
        </p:nvSpPr>
        <p:spPr>
          <a:xfrm>
            <a:off x="626684" y="1600215"/>
            <a:ext cx="2023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SansHebrew"/>
                <a:ea typeface="+mn-ea"/>
                <a:cs typeface="Fb Jabutinski" panose="00000500000000000000" pitchFamily="50" charset="-79"/>
              </a:rPr>
              <a:t>BEFORE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C8E8166-3BF7-4472-8AC2-815C416FA231}"/>
              </a:ext>
            </a:extLst>
          </p:cNvPr>
          <p:cNvSpPr txBox="1">
            <a:spLocks/>
          </p:cNvSpPr>
          <p:nvPr userDrawn="1"/>
        </p:nvSpPr>
        <p:spPr>
          <a:xfrm>
            <a:off x="0" y="221390"/>
            <a:ext cx="12192000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" panose="00000500000000000000" pitchFamily="50" charset="-79"/>
                <a:ea typeface="+mj-ea"/>
                <a:cs typeface="Fb Jabutinski" panose="00000500000000000000" pitchFamily="50" charset="-79"/>
              </a:rPr>
              <a:t>DATA STORY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Con" pitchFamily="2" charset="77"/>
                <a:ea typeface="+mj-ea"/>
                <a:cs typeface="Fb Jabutinski" panose="00000500000000000000" pitchFamily="50" charset="-79"/>
              </a:rPr>
              <a:t>Graph Makeover</a:t>
            </a:r>
          </a:p>
        </p:txBody>
      </p:sp>
      <p:cxnSp>
        <p:nvCxnSpPr>
          <p:cNvPr id="11" name="Straight Connector 18">
            <a:extLst>
              <a:ext uri="{FF2B5EF4-FFF2-40B4-BE49-F238E27FC236}">
                <a16:creationId xmlns:a16="http://schemas.microsoft.com/office/drawing/2014/main" id="{BC4DF2AE-E59C-4A88-BD77-D7FB9DF69FC6}"/>
              </a:ext>
            </a:extLst>
          </p:cNvPr>
          <p:cNvCxnSpPr/>
          <p:nvPr userDrawn="1"/>
        </p:nvCxnSpPr>
        <p:spPr>
          <a:xfrm>
            <a:off x="6088566" y="1858236"/>
            <a:ext cx="0" cy="409681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תמונה 1">
            <a:extLst>
              <a:ext uri="{FF2B5EF4-FFF2-40B4-BE49-F238E27FC236}">
                <a16:creationId xmlns:a16="http://schemas.microsoft.com/office/drawing/2014/main" id="{A255E8A3-A976-9F2F-C8AB-58E31639D8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200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35C69FF2-3BEF-C882-0478-CA5C86D4E0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544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65FE1371-0932-8335-4A90-08B9901075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672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5">
            <a:extLst>
              <a:ext uri="{FF2B5EF4-FFF2-40B4-BE49-F238E27FC236}">
                <a16:creationId xmlns:a16="http://schemas.microsoft.com/office/drawing/2014/main" id="{168458BE-3821-4537-9CFA-9D875F724A04}"/>
              </a:ext>
            </a:extLst>
          </p:cNvPr>
          <p:cNvSpPr txBox="1"/>
          <p:nvPr userDrawn="1"/>
        </p:nvSpPr>
        <p:spPr>
          <a:xfrm>
            <a:off x="7024266" y="1600215"/>
            <a:ext cx="1719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Light" pitchFamily="2" charset="77"/>
                <a:ea typeface="+mn-ea"/>
                <a:cs typeface="Open Sans Hebrew Condensed" panose="00000506000000000000" pitchFamily="2" charset="-79"/>
              </a:rPr>
              <a:t>AFTER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7C6F99E2-ECE7-47B0-AB92-FC3BF8B447EA}"/>
              </a:ext>
            </a:extLst>
          </p:cNvPr>
          <p:cNvSpPr txBox="1"/>
          <p:nvPr userDrawn="1"/>
        </p:nvSpPr>
        <p:spPr>
          <a:xfrm>
            <a:off x="626684" y="1600215"/>
            <a:ext cx="2023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Light" pitchFamily="2" charset="77"/>
                <a:ea typeface="+mn-ea"/>
                <a:cs typeface="Open Sans Hebrew Condensed" panose="00000506000000000000" pitchFamily="2" charset="-79"/>
              </a:rPr>
              <a:t>BEFORE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C8E8166-3BF7-4472-8AC2-815C416FA231}"/>
              </a:ext>
            </a:extLst>
          </p:cNvPr>
          <p:cNvSpPr txBox="1">
            <a:spLocks/>
          </p:cNvSpPr>
          <p:nvPr userDrawn="1"/>
        </p:nvSpPr>
        <p:spPr>
          <a:xfrm>
            <a:off x="0" y="221390"/>
            <a:ext cx="12192000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Black" pitchFamily="2" charset="77"/>
                <a:ea typeface="+mj-ea"/>
                <a:cs typeface="Fb Jabutinski Con Bold" pitchFamily="2" charset="-79"/>
              </a:rPr>
              <a:t>DATA STORY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Con" pitchFamily="2" charset="77"/>
                <a:ea typeface="+mj-ea"/>
                <a:cs typeface="Fb Jabutinski Con" pitchFamily="2" charset="-79"/>
              </a:rPr>
              <a:t>Graph Makeover</a:t>
            </a:r>
          </a:p>
        </p:txBody>
      </p:sp>
      <p:cxnSp>
        <p:nvCxnSpPr>
          <p:cNvPr id="11" name="Straight Connector 18">
            <a:extLst>
              <a:ext uri="{FF2B5EF4-FFF2-40B4-BE49-F238E27FC236}">
                <a16:creationId xmlns:a16="http://schemas.microsoft.com/office/drawing/2014/main" id="{BC4DF2AE-E59C-4A88-BD77-D7FB9DF69FC6}"/>
              </a:ext>
            </a:extLst>
          </p:cNvPr>
          <p:cNvCxnSpPr/>
          <p:nvPr userDrawn="1"/>
        </p:nvCxnSpPr>
        <p:spPr>
          <a:xfrm>
            <a:off x="6088566" y="1858236"/>
            <a:ext cx="0" cy="409681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תמונה 2">
            <a:extLst>
              <a:ext uri="{FF2B5EF4-FFF2-40B4-BE49-F238E27FC236}">
                <a16:creationId xmlns:a16="http://schemas.microsoft.com/office/drawing/2014/main" id="{A16A72C2-3C4C-FB23-5E87-5F8ED3AFAC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0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513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>
            <a:extLst>
              <a:ext uri="{FF2B5EF4-FFF2-40B4-BE49-F238E27FC236}">
                <a16:creationId xmlns:a16="http://schemas.microsoft.com/office/drawing/2014/main" id="{EE753B6F-90BC-4C7C-825A-7C6A0412B3A1}"/>
              </a:ext>
            </a:extLst>
          </p:cNvPr>
          <p:cNvSpPr/>
          <p:nvPr userDrawn="1"/>
        </p:nvSpPr>
        <p:spPr>
          <a:xfrm>
            <a:off x="10384115" y="0"/>
            <a:ext cx="181638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AB1143B9-7001-44E0-A72D-363395EE32AF}"/>
              </a:ext>
            </a:extLst>
          </p:cNvPr>
          <p:cNvSpPr/>
          <p:nvPr userDrawn="1"/>
        </p:nvSpPr>
        <p:spPr>
          <a:xfrm>
            <a:off x="10377906" y="-2813"/>
            <a:ext cx="1828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תרשים 27">
            <a:extLst>
              <a:ext uri="{FF2B5EF4-FFF2-40B4-BE49-F238E27FC236}">
                <a16:creationId xmlns:a16="http://schemas.microsoft.com/office/drawing/2014/main" id="{9B096203-2D9D-4C5E-BC7F-00B8E9C2D21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228769551"/>
              </p:ext>
            </p:extLst>
          </p:nvPr>
        </p:nvGraphicFramePr>
        <p:xfrm>
          <a:off x="10730711" y="3249454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תרשים 21">
            <a:extLst>
              <a:ext uri="{FF2B5EF4-FFF2-40B4-BE49-F238E27FC236}">
                <a16:creationId xmlns:a16="http://schemas.microsoft.com/office/drawing/2014/main" id="{2BA97022-6ABC-41F2-9F2F-C6D6EC00761E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188507114"/>
              </p:ext>
            </p:extLst>
          </p:nvPr>
        </p:nvGraphicFramePr>
        <p:xfrm>
          <a:off x="10687999" y="5985223"/>
          <a:ext cx="1334661" cy="1032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תיבת טקסט 38">
            <a:extLst>
              <a:ext uri="{FF2B5EF4-FFF2-40B4-BE49-F238E27FC236}">
                <a16:creationId xmlns:a16="http://schemas.microsoft.com/office/drawing/2014/main" id="{F4D1FF92-5B5A-4E49-A46B-A0E230DA5EB5}"/>
              </a:ext>
            </a:extLst>
          </p:cNvPr>
          <p:cNvSpPr txBox="1"/>
          <p:nvPr userDrawn="1"/>
        </p:nvSpPr>
        <p:spPr>
          <a:xfrm>
            <a:off x="10836468" y="6346077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conSansCnd"/>
                <a:ea typeface="+mn-ea"/>
                <a:cs typeface="Open Sans Hebrew Condensed" panose="00000506000000000000" pitchFamily="2" charset="-79"/>
              </a:rPr>
              <a:t>97%</a:t>
            </a:r>
          </a:p>
        </p:txBody>
      </p:sp>
      <p:graphicFrame>
        <p:nvGraphicFramePr>
          <p:cNvPr id="12" name="תרשים 34">
            <a:extLst>
              <a:ext uri="{FF2B5EF4-FFF2-40B4-BE49-F238E27FC236}">
                <a16:creationId xmlns:a16="http://schemas.microsoft.com/office/drawing/2014/main" id="{7FABF031-48B0-4B73-AF1A-93D6ACC06822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904596468"/>
              </p:ext>
            </p:extLst>
          </p:nvPr>
        </p:nvGraphicFramePr>
        <p:xfrm>
          <a:off x="10752616" y="5064938"/>
          <a:ext cx="970520" cy="918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תיבת טקסט 35">
            <a:extLst>
              <a:ext uri="{FF2B5EF4-FFF2-40B4-BE49-F238E27FC236}">
                <a16:creationId xmlns:a16="http://schemas.microsoft.com/office/drawing/2014/main" id="{F9A96D64-FE16-41C7-9F70-2B30819222D4}"/>
              </a:ext>
            </a:extLst>
          </p:cNvPr>
          <p:cNvSpPr txBox="1"/>
          <p:nvPr userDrawn="1"/>
        </p:nvSpPr>
        <p:spPr>
          <a:xfrm>
            <a:off x="10814696" y="5351019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conSansCnd"/>
                <a:ea typeface="+mn-ea"/>
                <a:cs typeface="Open Sans Hebrew Condensed" panose="00000506000000000000" pitchFamily="2" charset="-79"/>
              </a:rPr>
              <a:t>93%</a:t>
            </a:r>
          </a:p>
        </p:txBody>
      </p:sp>
      <p:graphicFrame>
        <p:nvGraphicFramePr>
          <p:cNvPr id="14" name="תרשים 49">
            <a:extLst>
              <a:ext uri="{FF2B5EF4-FFF2-40B4-BE49-F238E27FC236}">
                <a16:creationId xmlns:a16="http://schemas.microsoft.com/office/drawing/2014/main" id="{3DB50583-7951-451E-8AE5-D3B74629A566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579279351"/>
              </p:ext>
            </p:extLst>
          </p:nvPr>
        </p:nvGraphicFramePr>
        <p:xfrm>
          <a:off x="10629324" y="1181779"/>
          <a:ext cx="1172111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תרשים 50">
            <a:extLst>
              <a:ext uri="{FF2B5EF4-FFF2-40B4-BE49-F238E27FC236}">
                <a16:creationId xmlns:a16="http://schemas.microsoft.com/office/drawing/2014/main" id="{064C921C-054E-4514-9606-F819DFE4F489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57618088"/>
              </p:ext>
            </p:extLst>
          </p:nvPr>
        </p:nvGraphicFramePr>
        <p:xfrm>
          <a:off x="10776431" y="2224401"/>
          <a:ext cx="91440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Chart 5">
            <a:extLst>
              <a:ext uri="{FF2B5EF4-FFF2-40B4-BE49-F238E27FC236}">
                <a16:creationId xmlns:a16="http://schemas.microsoft.com/office/drawing/2014/main" id="{DEC48939-7085-45AC-BAF9-45B38E700F49}"/>
              </a:ext>
            </a:extLst>
          </p:cNvPr>
          <p:cNvGraphicFramePr>
            <a:graphicFrameLocks/>
          </p:cNvGraphicFramePr>
          <p:nvPr userDrawn="1"/>
        </p:nvGraphicFramePr>
        <p:xfrm>
          <a:off x="10789386" y="4116171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TextBox 9">
            <a:extLst>
              <a:ext uri="{FF2B5EF4-FFF2-40B4-BE49-F238E27FC236}">
                <a16:creationId xmlns:a16="http://schemas.microsoft.com/office/drawing/2014/main" id="{42CEC316-4D78-4BE7-B831-AFD5E0D82D69}"/>
              </a:ext>
            </a:extLst>
          </p:cNvPr>
          <p:cNvSpPr txBox="1"/>
          <p:nvPr userDrawn="1"/>
        </p:nvSpPr>
        <p:spPr>
          <a:xfrm>
            <a:off x="10732360" y="316548"/>
            <a:ext cx="1002542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51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STORY</a:t>
            </a:r>
          </a:p>
        </p:txBody>
      </p:sp>
      <p:pic>
        <p:nvPicPr>
          <p:cNvPr id="20" name="תמונה 19">
            <a:extLst>
              <a:ext uri="{FF2B5EF4-FFF2-40B4-BE49-F238E27FC236}">
                <a16:creationId xmlns:a16="http://schemas.microsoft.com/office/drawing/2014/main" id="{54C5F1CB-88E2-8CBE-7DAE-7F90CF3B272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72" y="5969440"/>
            <a:ext cx="1600001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1421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39D72AB-EB5E-4FCA-9819-5C069E74CFBA}"/>
              </a:ext>
            </a:extLst>
          </p:cNvPr>
          <p:cNvSpPr txBox="1">
            <a:spLocks/>
          </p:cNvSpPr>
          <p:nvPr userDrawn="1"/>
        </p:nvSpPr>
        <p:spPr>
          <a:xfrm>
            <a:off x="5562298" y="597402"/>
            <a:ext cx="1031534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Fb JabutinskiEng Con" pitchFamily="2" charset="77"/>
                <a:ea typeface="+mj-ea"/>
                <a:cs typeface="Fb Jabutinski Con" pitchFamily="2" charset="-79"/>
              </a:rPr>
              <a:t>VS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9ED318"/>
              </a:solidFill>
              <a:effectLst/>
              <a:uLnTx/>
              <a:uFillTx/>
              <a:latin typeface="Fb JabutinskiEng Con" pitchFamily="2" charset="77"/>
              <a:ea typeface="+mj-ea"/>
              <a:cs typeface="Fb Jabutinski Con" pitchFamily="2" charset="-79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AB5FDBF7-728A-4C68-9942-E921208A5764}"/>
              </a:ext>
            </a:extLst>
          </p:cNvPr>
          <p:cNvCxnSpPr>
            <a:cxnSpLocks/>
          </p:cNvCxnSpPr>
          <p:nvPr userDrawn="1"/>
        </p:nvCxnSpPr>
        <p:spPr>
          <a:xfrm>
            <a:off x="6078065" y="2198894"/>
            <a:ext cx="0" cy="35280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תמונה 8">
            <a:extLst>
              <a:ext uri="{FF2B5EF4-FFF2-40B4-BE49-F238E27FC236}">
                <a16:creationId xmlns:a16="http://schemas.microsoft.com/office/drawing/2014/main" id="{E2596A87-1098-1201-3891-AF211AB31B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72" y="5969440"/>
            <a:ext cx="1600001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026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5">
            <a:extLst>
              <a:ext uri="{FF2B5EF4-FFF2-40B4-BE49-F238E27FC236}">
                <a16:creationId xmlns:a16="http://schemas.microsoft.com/office/drawing/2014/main" id="{168458BE-3821-4537-9CFA-9D875F724A04}"/>
              </a:ext>
            </a:extLst>
          </p:cNvPr>
          <p:cNvSpPr txBox="1"/>
          <p:nvPr userDrawn="1"/>
        </p:nvSpPr>
        <p:spPr>
          <a:xfrm>
            <a:off x="7024266" y="1600215"/>
            <a:ext cx="1719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Light" pitchFamily="2" charset="77"/>
                <a:ea typeface="+mn-ea"/>
                <a:cs typeface="Open Sans Hebrew Condensed" panose="00000506000000000000" pitchFamily="2" charset="-79"/>
              </a:rPr>
              <a:t>AFTER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7C6F99E2-ECE7-47B0-AB92-FC3BF8B447EA}"/>
              </a:ext>
            </a:extLst>
          </p:cNvPr>
          <p:cNvSpPr txBox="1"/>
          <p:nvPr userDrawn="1"/>
        </p:nvSpPr>
        <p:spPr>
          <a:xfrm>
            <a:off x="626684" y="1600215"/>
            <a:ext cx="2023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Light" pitchFamily="2" charset="77"/>
                <a:ea typeface="+mn-ea"/>
                <a:cs typeface="Open Sans Hebrew Condensed" panose="00000506000000000000" pitchFamily="2" charset="-79"/>
              </a:rPr>
              <a:t>BEFORE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C8E8166-3BF7-4472-8AC2-815C416FA231}"/>
              </a:ext>
            </a:extLst>
          </p:cNvPr>
          <p:cNvSpPr txBox="1">
            <a:spLocks/>
          </p:cNvSpPr>
          <p:nvPr userDrawn="1"/>
        </p:nvSpPr>
        <p:spPr>
          <a:xfrm>
            <a:off x="0" y="221390"/>
            <a:ext cx="12192000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Black" pitchFamily="2" charset="77"/>
                <a:ea typeface="+mj-ea"/>
                <a:cs typeface="Fb Jabutinski Con Bold" pitchFamily="2" charset="-79"/>
              </a:rPr>
              <a:t>DATA STORY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Con" pitchFamily="2" charset="77"/>
                <a:ea typeface="+mj-ea"/>
                <a:cs typeface="Fb Jabutinski Con" pitchFamily="2" charset="-79"/>
              </a:rPr>
              <a:t>Graph Makeover</a:t>
            </a:r>
          </a:p>
        </p:txBody>
      </p:sp>
      <p:cxnSp>
        <p:nvCxnSpPr>
          <p:cNvPr id="11" name="Straight Connector 18">
            <a:extLst>
              <a:ext uri="{FF2B5EF4-FFF2-40B4-BE49-F238E27FC236}">
                <a16:creationId xmlns:a16="http://schemas.microsoft.com/office/drawing/2014/main" id="{BC4DF2AE-E59C-4A88-BD77-D7FB9DF69FC6}"/>
              </a:ext>
            </a:extLst>
          </p:cNvPr>
          <p:cNvCxnSpPr/>
          <p:nvPr userDrawn="1"/>
        </p:nvCxnSpPr>
        <p:spPr>
          <a:xfrm>
            <a:off x="6088566" y="1858236"/>
            <a:ext cx="0" cy="409681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תמונה 11">
            <a:extLst>
              <a:ext uri="{FF2B5EF4-FFF2-40B4-BE49-F238E27FC236}">
                <a16:creationId xmlns:a16="http://schemas.microsoft.com/office/drawing/2014/main" id="{A7C97A6F-72F9-13BF-A815-2AA4FA85C7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72" y="5969440"/>
            <a:ext cx="1600001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744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37D4FBF1-52E9-4954-8325-E1C7FEBB2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F5CAEE2-7C7F-46BB-8E43-501AB93AB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AFC3895-CBB7-4E0B-B284-0AD7B7E0FD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 pitchFamily="2" charset="0"/>
              </a:defRPr>
            </a:lvl1pPr>
          </a:lstStyle>
          <a:p>
            <a:fld id="{0BBB474F-8834-4875-9A84-4C2CDF13E32D}" type="datetimeFigureOut">
              <a:rPr lang="en-US" smtClean="0"/>
              <a:pPr/>
              <a:t>12/19/2023</a:t>
            </a:fld>
            <a:endParaRPr lang="en-US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7F4D988-7015-4D36-BDC7-C0BBCC1C57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A062141-7840-4AC4-9F1A-FA3FE8C421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pitchFamily="2" charset="0"/>
              </a:defRPr>
            </a:lvl1pPr>
          </a:lstStyle>
          <a:p>
            <a:fld id="{079C6B7F-24C6-49F0-8F16-779C153E0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192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pen Sans Hebrew Light" panose="00000400000000000000" pitchFamily="2" charset="-79"/>
          <a:ea typeface="+mj-ea"/>
          <a:cs typeface="Fb Jabutinski" panose="00000500000000000000" pitchFamily="50" charset="-79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itchFamily="2" charset="0"/>
          <a:ea typeface="+mn-ea"/>
          <a:cs typeface="Open Sans" pitchFamily="2" charset="0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itchFamily="2" charset="0"/>
          <a:ea typeface="+mn-ea"/>
          <a:cs typeface="Open Sans" pitchFamily="2" charset="0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itchFamily="2" charset="0"/>
          <a:ea typeface="+mn-ea"/>
          <a:cs typeface="Open Sans" pitchFamily="2" charset="0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+mn-ea"/>
          <a:cs typeface="Open Sans" pitchFamily="2" charset="0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+mn-ea"/>
          <a:cs typeface="Open Sans" pitchFamily="2" charset="0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chart" Target="../charts/char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תרשים 6">
            <a:extLst>
              <a:ext uri="{FF2B5EF4-FFF2-40B4-BE49-F238E27FC236}">
                <a16:creationId xmlns:a16="http://schemas.microsoft.com/office/drawing/2014/main" id="{F44D3E66-3C13-DCA2-B1B0-9E6FC8E33BEC}"/>
              </a:ext>
            </a:extLst>
          </p:cNvPr>
          <p:cNvGraphicFramePr>
            <a:graphicFrameLocks/>
          </p:cNvGraphicFramePr>
          <p:nvPr/>
        </p:nvGraphicFramePr>
        <p:xfrm>
          <a:off x="1877084" y="1005268"/>
          <a:ext cx="8654143" cy="5088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תמונה 2">
            <a:extLst>
              <a:ext uri="{FF2B5EF4-FFF2-40B4-BE49-F238E27FC236}">
                <a16:creationId xmlns:a16="http://schemas.microsoft.com/office/drawing/2014/main" id="{DD80D220-26EE-C420-C1B7-3C03A32E69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74" b="57095" l="32672" r="68092">
                        <a14:foregroundMark x1="43356" y1="52073" x2="43868" y2="51118"/>
                        <a14:foregroundMark x1="56446" y1="52265" x2="54370" y2="49347"/>
                        <a14:foregroundMark x1="54287" y1="49471" x2="55115" y2="50918"/>
                        <a14:foregroundMark x1="33893" y1="15526" x2="34198" y2="15860"/>
                        <a14:foregroundMark x1="34351" y1="18865" x2="38931" y2="30551"/>
                        <a14:foregroundMark x1="38931" y1="30551" x2="41374" y2="33222"/>
                        <a14:foregroundMark x1="50076" y1="13523" x2="49466" y2="15025"/>
                        <a14:foregroundMark x1="52824" y1="15192" x2="56336" y2="28548"/>
                        <a14:foregroundMark x1="56336" y1="28548" x2="45038" y2="30885"/>
                        <a14:foregroundMark x1="45038" y1="30885" x2="41679" y2="22037"/>
                        <a14:foregroundMark x1="41679" y1="22037" x2="42137" y2="16027"/>
                        <a14:foregroundMark x1="40305" y1="20701" x2="42137" y2="32721"/>
                        <a14:foregroundMark x1="42137" y1="32721" x2="46412" y2="33723"/>
                        <a14:foregroundMark x1="46412" y1="33723" x2="51756" y2="33723"/>
                        <a14:foregroundMark x1="51756" y1="33723" x2="55725" y2="31386"/>
                        <a14:foregroundMark x1="55725" y1="31386" x2="57252" y2="21536"/>
                        <a14:foregroundMark x1="57252" y1="21536" x2="54962" y2="17362"/>
                        <a14:foregroundMark x1="54962" y1="17362" x2="54809" y2="16361"/>
                        <a14:foregroundMark x1="47481" y1="13856" x2="50840" y2="26210"/>
                        <a14:foregroundMark x1="46260" y1="13523" x2="46260" y2="25543"/>
                        <a14:foregroundMark x1="62827" y1="12765" x2="64427" y2="9516"/>
                        <a14:foregroundMark x1="62415" y1="13602" x2="62591" y2="13245"/>
                        <a14:foregroundMark x1="61221" y1="16027" x2="62318" y2="13800"/>
                        <a14:foregroundMark x1="61679" y1="14524" x2="60305" y2="11519"/>
                        <a14:foregroundMark x1="61527" y1="16528" x2="62901" y2="17195"/>
                        <a14:foregroundMark x1="60916" y1="19699" x2="57863" y2="29215"/>
                        <a14:foregroundMark x1="33268" y1="14253" x2="33740" y2="12187"/>
                        <a14:foregroundMark x1="32977" y1="15526" x2="33268" y2="14253"/>
                        <a14:foregroundMark x1="35408" y1="14253" x2="35267" y2="15025"/>
                        <a14:foregroundMark x1="35725" y1="12521" x2="35408" y2="14253"/>
                        <a14:foregroundMark x1="68244" y1="41235" x2="68244" y2="41235"/>
                        <a14:backgroundMark x1="49474" y1="51264" x2="49474" y2="51264"/>
                        <a14:backgroundMark x1="49474" y1="51264" x2="52632" y2="51954"/>
                        <a14:backgroundMark x1="41684" y1="51034" x2="38316" y2="56782"/>
                        <a14:backgroundMark x1="59789" y1="52184" x2="62526" y2="57241"/>
                        <a14:backgroundMark x1="57684" y1="51034" x2="59579" y2="52644"/>
                        <a14:backgroundMark x1="49053" y1="51954" x2="46105" y2="51954"/>
                        <a14:backgroundMark x1="42105" y1="51954" x2="41895" y2="51264"/>
                        <a14:backgroundMark x1="45684" y1="51034" x2="44842" y2="51954"/>
                        <a14:backgroundMark x1="42316" y1="51034" x2="42947" y2="51494"/>
                        <a14:backgroundMark x1="54526" y1="52414" x2="53895" y2="51494"/>
                        <a14:backgroundMark x1="62526" y1="11954" x2="61684" y2="10805"/>
                        <a14:backgroundMark x1="62316" y1="13793" x2="61895" y2="11954"/>
                        <a14:backgroundMark x1="56842" y1="26897" x2="57474" y2="25057"/>
                        <a14:backgroundMark x1="33474" y1="14253" x2="33474" y2="142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888" r="28469" b="41463"/>
          <a:stretch/>
        </p:blipFill>
        <p:spPr>
          <a:xfrm>
            <a:off x="8467615" y="1368467"/>
            <a:ext cx="1183277" cy="1521356"/>
          </a:xfrm>
          <a:prstGeom prst="rect">
            <a:avLst/>
          </a:prstGeom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679BAE17-FFB8-708E-A168-B69BD113C835}"/>
              </a:ext>
            </a:extLst>
          </p:cNvPr>
          <p:cNvSpPr txBox="1"/>
          <p:nvPr/>
        </p:nvSpPr>
        <p:spPr>
          <a:xfrm>
            <a:off x="2668928" y="690630"/>
            <a:ext cx="7099952" cy="65883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דוגמאות לסיכום שנת 2023 בנתונים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225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אליפסה 1">
            <a:extLst>
              <a:ext uri="{FF2B5EF4-FFF2-40B4-BE49-F238E27FC236}">
                <a16:creationId xmlns:a16="http://schemas.microsoft.com/office/drawing/2014/main" id="{71475B41-F86F-06C9-C7D8-0232C908BEDC}"/>
              </a:ext>
            </a:extLst>
          </p:cNvPr>
          <p:cNvSpPr/>
          <p:nvPr/>
        </p:nvSpPr>
        <p:spPr>
          <a:xfrm>
            <a:off x="10663013" y="2132947"/>
            <a:ext cx="360000" cy="360000"/>
          </a:xfrm>
          <a:prstGeom prst="ellipse">
            <a:avLst/>
          </a:prstGeom>
          <a:solidFill>
            <a:srgbClr val="A1D71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תרשים 2">
            <a:extLst>
              <a:ext uri="{FF2B5EF4-FFF2-40B4-BE49-F238E27FC236}">
                <a16:creationId xmlns:a16="http://schemas.microsoft.com/office/drawing/2014/main" id="{43F5F560-10A0-9F3F-1602-790B0A6B0B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1963789"/>
              </p:ext>
            </p:extLst>
          </p:nvPr>
        </p:nvGraphicFramePr>
        <p:xfrm>
          <a:off x="1205148" y="1482581"/>
          <a:ext cx="10253653" cy="4918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6DC6180-8E21-3848-FB2F-F495908E35A4}"/>
              </a:ext>
            </a:extLst>
          </p:cNvPr>
          <p:cNvSpPr txBox="1"/>
          <p:nvPr/>
        </p:nvSpPr>
        <p:spPr>
          <a:xfrm>
            <a:off x="1465008" y="2437979"/>
            <a:ext cx="14528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יעד = 250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6593D096-C140-745D-582C-70AA3474DC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74" b="57095" l="32672" r="68092">
                        <a14:foregroundMark x1="42901" y1="52922" x2="45496" y2="48080"/>
                        <a14:foregroundMark x1="56794" y1="52755" x2="53588" y2="48247"/>
                        <a14:foregroundMark x1="53588" y1="48247" x2="55115" y2="50918"/>
                        <a14:foregroundMark x1="33893" y1="15526" x2="34198" y2="15860"/>
                        <a14:foregroundMark x1="34351" y1="18865" x2="38931" y2="30551"/>
                        <a14:foregroundMark x1="38931" y1="30551" x2="41374" y2="33222"/>
                        <a14:foregroundMark x1="50076" y1="13523" x2="49466" y2="15025"/>
                        <a14:foregroundMark x1="52824" y1="15192" x2="56336" y2="28548"/>
                        <a14:foregroundMark x1="56336" y1="28548" x2="45038" y2="30885"/>
                        <a14:foregroundMark x1="45038" y1="30885" x2="41679" y2="22037"/>
                        <a14:foregroundMark x1="41679" y1="22037" x2="42137" y2="16027"/>
                        <a14:foregroundMark x1="40305" y1="20701" x2="42137" y2="32721"/>
                        <a14:foregroundMark x1="42137" y1="32721" x2="46412" y2="33723"/>
                        <a14:foregroundMark x1="46412" y1="33723" x2="51756" y2="33723"/>
                        <a14:foregroundMark x1="51756" y1="33723" x2="55725" y2="31386"/>
                        <a14:foregroundMark x1="55725" y1="31386" x2="57252" y2="21536"/>
                        <a14:foregroundMark x1="57252" y1="21536" x2="54962" y2="17362"/>
                        <a14:foregroundMark x1="54962" y1="17362" x2="54809" y2="16361"/>
                        <a14:foregroundMark x1="47481" y1="13856" x2="50840" y2="26210"/>
                        <a14:foregroundMark x1="46260" y1="13523" x2="46260" y2="25543"/>
                        <a14:foregroundMark x1="61221" y1="16027" x2="64427" y2="9516"/>
                        <a14:foregroundMark x1="61679" y1="14524" x2="60305" y2="11519"/>
                        <a14:foregroundMark x1="61527" y1="16528" x2="62901" y2="17195"/>
                        <a14:foregroundMark x1="60916" y1="19699" x2="57863" y2="29215"/>
                        <a14:foregroundMark x1="32977" y1="15526" x2="33740" y2="12187"/>
                        <a14:foregroundMark x1="35725" y1="12521" x2="35267" y2="15025"/>
                        <a14:foregroundMark x1="68244" y1="41235" x2="68244" y2="41235"/>
                        <a14:foregroundMark x1="42748" y1="53422" x2="42290" y2="54257"/>
                        <a14:foregroundMark x1="56947" y1="54257" x2="57252" y2="53589"/>
                        <a14:foregroundMark x1="57252" y1="53589" x2="60000" y2="56260"/>
                        <a14:foregroundMark x1="42137" y1="54758" x2="42443" y2="570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888" r="28469" b="41463"/>
          <a:stretch/>
        </p:blipFill>
        <p:spPr>
          <a:xfrm>
            <a:off x="10339385" y="4282740"/>
            <a:ext cx="967923" cy="1244472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BF7D8A6-5947-0A06-61EE-F81883918B5A}"/>
              </a:ext>
            </a:extLst>
          </p:cNvPr>
          <p:cNvSpPr txBox="1">
            <a:spLocks/>
          </p:cNvSpPr>
          <p:nvPr/>
        </p:nvSpPr>
        <p:spPr>
          <a:xfrm>
            <a:off x="832237" y="197410"/>
            <a:ext cx="10527526" cy="1148723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Font typeface="Arial" panose="020B0604020202020204" pitchFamily="34" charset="0"/>
              <a:buNone/>
              <a:def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SzPct val="90000"/>
              <a:buFont typeface="Courier New" panose="02070309020205020404" pitchFamily="49" charset="0"/>
              <a:buChar char="o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System Font Regular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114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e-I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מסיימים את שנת 2023 עם עמידה ביעדים ב-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Q4</a:t>
            </a:r>
            <a:r>
              <a:rPr kumimoji="0" lang="he-I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0114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e-IL" sz="2800" b="1" i="0" u="none" strike="noStrike" kern="1200" cap="none" spc="0" normalizeH="0" baseline="0" noProof="0" dirty="0">
                <a:ln>
                  <a:noFill/>
                </a:ln>
                <a:solidFill>
                  <a:srgbClr val="24282A"/>
                </a:solidFill>
                <a:effectLst/>
                <a:highlight>
                  <a:srgbClr val="A1D719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גידול של 83% מתחילת השנה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24282A"/>
              </a:solidFill>
              <a:effectLst/>
              <a:highlight>
                <a:srgbClr val="A1D719"/>
              </a:highligh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מחבר ישר 7">
            <a:extLst>
              <a:ext uri="{FF2B5EF4-FFF2-40B4-BE49-F238E27FC236}">
                <a16:creationId xmlns:a16="http://schemas.microsoft.com/office/drawing/2014/main" id="{B48A0D3C-6170-4B29-AE72-9BAD787FAA1C}"/>
              </a:ext>
            </a:extLst>
          </p:cNvPr>
          <p:cNvCxnSpPr>
            <a:cxnSpLocks/>
          </p:cNvCxnSpPr>
          <p:nvPr/>
        </p:nvCxnSpPr>
        <p:spPr>
          <a:xfrm flipH="1">
            <a:off x="1553497" y="2734839"/>
            <a:ext cx="969966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3905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גרפיקה 1" descr="מbrushstroke">
            <a:extLst>
              <a:ext uri="{FF2B5EF4-FFF2-40B4-BE49-F238E27FC236}">
                <a16:creationId xmlns:a16="http://schemas.microsoft.com/office/drawing/2014/main" id="{E54431E5-0250-0789-3316-9E45E48A9C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389" t="39024" r="10472" b="36585"/>
          <a:stretch/>
        </p:blipFill>
        <p:spPr>
          <a:xfrm>
            <a:off x="2497390" y="170664"/>
            <a:ext cx="8308259" cy="707846"/>
          </a:xfrm>
          <a:prstGeom prst="rect">
            <a:avLst/>
          </a:prstGeom>
        </p:spPr>
      </p:pic>
      <p:cxnSp>
        <p:nvCxnSpPr>
          <p:cNvPr id="4" name="מחבר ישר 3">
            <a:extLst>
              <a:ext uri="{FF2B5EF4-FFF2-40B4-BE49-F238E27FC236}">
                <a16:creationId xmlns:a16="http://schemas.microsoft.com/office/drawing/2014/main" id="{D7E1E415-244B-D918-32C3-EC6A85E3F667}"/>
              </a:ext>
            </a:extLst>
          </p:cNvPr>
          <p:cNvCxnSpPr>
            <a:cxnSpLocks/>
          </p:cNvCxnSpPr>
          <p:nvPr/>
        </p:nvCxnSpPr>
        <p:spPr>
          <a:xfrm>
            <a:off x="10716920" y="291675"/>
            <a:ext cx="0" cy="83750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מלבן 6">
            <a:extLst>
              <a:ext uri="{FF2B5EF4-FFF2-40B4-BE49-F238E27FC236}">
                <a16:creationId xmlns:a16="http://schemas.microsoft.com/office/drawing/2014/main" id="{7DBC1D88-D4A2-77DF-4307-422BD8E1CF87}"/>
              </a:ext>
            </a:extLst>
          </p:cNvPr>
          <p:cNvSpPr/>
          <p:nvPr/>
        </p:nvSpPr>
        <p:spPr>
          <a:xfrm>
            <a:off x="10562752" y="350429"/>
            <a:ext cx="1629248" cy="72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סיכום שנה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2023</a:t>
            </a:r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B3786B41-149E-2FCA-535A-8D9759CDE4C9}"/>
              </a:ext>
            </a:extLst>
          </p:cNvPr>
          <p:cNvSpPr/>
          <p:nvPr/>
        </p:nvSpPr>
        <p:spPr>
          <a:xfrm>
            <a:off x="235976" y="350429"/>
            <a:ext cx="10307113" cy="72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1701323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הצלחנו לעמוד באחוז עזיבה שנתי של 5.3%</a:t>
            </a:r>
          </a:p>
          <a:p>
            <a:pPr marL="0" marR="0" lvl="0" indent="0" algn="r" defTabSz="1701323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למרות שהשנה התחילה בשיא של אחוז עזיבה </a:t>
            </a:r>
          </a:p>
        </p:txBody>
      </p:sp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49810AE2-0241-F4DD-E425-B351A2CBE77B}"/>
              </a:ext>
            </a:extLst>
          </p:cNvPr>
          <p:cNvGrpSpPr/>
          <p:nvPr/>
        </p:nvGrpSpPr>
        <p:grpSpPr>
          <a:xfrm>
            <a:off x="524016" y="1795433"/>
            <a:ext cx="10107561" cy="4310399"/>
            <a:chOff x="0" y="0"/>
            <a:chExt cx="7197823" cy="3398520"/>
          </a:xfrm>
        </p:grpSpPr>
        <p:graphicFrame>
          <p:nvGraphicFramePr>
            <p:cNvPr id="11" name="תרשים 10">
              <a:extLst>
                <a:ext uri="{FF2B5EF4-FFF2-40B4-BE49-F238E27FC236}">
                  <a16:creationId xmlns:a16="http://schemas.microsoft.com/office/drawing/2014/main" id="{9522970A-755E-311A-56D2-4660BB6B8AF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5608320" cy="33985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2" name="TextBox 27">
              <a:extLst>
                <a:ext uri="{FF2B5EF4-FFF2-40B4-BE49-F238E27FC236}">
                  <a16:creationId xmlns:a16="http://schemas.microsoft.com/office/drawing/2014/main" id="{225686A3-056F-785D-7948-3BFDDC29DE62}"/>
                </a:ext>
              </a:extLst>
            </p:cNvPr>
            <p:cNvSpPr txBox="1"/>
            <p:nvPr/>
          </p:nvSpPr>
          <p:spPr>
            <a:xfrm>
              <a:off x="5879422" y="235522"/>
              <a:ext cx="1318401" cy="3030893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העזיבה הגבוהה בחודש </a:t>
              </a:r>
              <a:r>
                <a:rPr kumimoji="0" lang="he-IL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ינואר</a:t>
              </a:r>
              <a:r>
                <a:rPr kumimoji="0" lang="he-I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מושפעת מגיוסים גבוהים בסוף השנה</a:t>
              </a:r>
            </a:p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אחוז עזיבה גבוה </a:t>
              </a:r>
              <a:r>
                <a:rPr kumimoji="0" lang="he-IL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באוקטובר</a:t>
              </a:r>
              <a:r>
                <a:rPr kumimoji="0" lang="he-IL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כתוצאה מעזיבה של סטודנטים  </a:t>
              </a:r>
            </a:p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13" name="Straight Connector 53">
            <a:extLst>
              <a:ext uri="{FF2B5EF4-FFF2-40B4-BE49-F238E27FC236}">
                <a16:creationId xmlns:a16="http://schemas.microsoft.com/office/drawing/2014/main" id="{E8CFF02A-A657-C6C7-3D63-ECFC2A9718F4}"/>
              </a:ext>
            </a:extLst>
          </p:cNvPr>
          <p:cNvCxnSpPr/>
          <p:nvPr/>
        </p:nvCxnSpPr>
        <p:spPr>
          <a:xfrm>
            <a:off x="1068223" y="2389579"/>
            <a:ext cx="7580780" cy="619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קבוצה 14">
            <a:extLst>
              <a:ext uri="{FF2B5EF4-FFF2-40B4-BE49-F238E27FC236}">
                <a16:creationId xmlns:a16="http://schemas.microsoft.com/office/drawing/2014/main" id="{544DFDB5-136C-3ADE-7134-17222EBCBA8A}"/>
              </a:ext>
            </a:extLst>
          </p:cNvPr>
          <p:cNvGrpSpPr/>
          <p:nvPr/>
        </p:nvGrpSpPr>
        <p:grpSpPr>
          <a:xfrm>
            <a:off x="1012559" y="2389579"/>
            <a:ext cx="108000" cy="442480"/>
            <a:chOff x="1166969" y="2478069"/>
            <a:chExt cx="108000" cy="442480"/>
          </a:xfrm>
        </p:grpSpPr>
        <p:cxnSp>
          <p:nvCxnSpPr>
            <p:cNvPr id="16" name="Straight Connector 54">
              <a:extLst>
                <a:ext uri="{FF2B5EF4-FFF2-40B4-BE49-F238E27FC236}">
                  <a16:creationId xmlns:a16="http://schemas.microsoft.com/office/drawing/2014/main" id="{A938D5FC-E0B5-BDCC-D2B4-192B127A14F5}"/>
                </a:ext>
              </a:extLst>
            </p:cNvPr>
            <p:cNvCxnSpPr/>
            <p:nvPr/>
          </p:nvCxnSpPr>
          <p:spPr>
            <a:xfrm flipH="1" flipV="1">
              <a:off x="1222633" y="2478069"/>
              <a:ext cx="1607" cy="37146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אליפסה 16">
              <a:extLst>
                <a:ext uri="{FF2B5EF4-FFF2-40B4-BE49-F238E27FC236}">
                  <a16:creationId xmlns:a16="http://schemas.microsoft.com/office/drawing/2014/main" id="{0FE9DEF0-0F9D-2124-61C7-DB25E37E5C6C}"/>
                </a:ext>
              </a:extLst>
            </p:cNvPr>
            <p:cNvSpPr/>
            <p:nvPr/>
          </p:nvSpPr>
          <p:spPr>
            <a:xfrm>
              <a:off x="1166969" y="2812549"/>
              <a:ext cx="108000" cy="108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קבוצה 26">
            <a:extLst>
              <a:ext uri="{FF2B5EF4-FFF2-40B4-BE49-F238E27FC236}">
                <a16:creationId xmlns:a16="http://schemas.microsoft.com/office/drawing/2014/main" id="{8D33C248-9A25-83BB-B254-2B8EE14FB004}"/>
              </a:ext>
            </a:extLst>
          </p:cNvPr>
          <p:cNvGrpSpPr/>
          <p:nvPr/>
        </p:nvGrpSpPr>
        <p:grpSpPr>
          <a:xfrm>
            <a:off x="6641011" y="3096135"/>
            <a:ext cx="108000" cy="442480"/>
            <a:chOff x="1166969" y="2478069"/>
            <a:chExt cx="108000" cy="442480"/>
          </a:xfrm>
        </p:grpSpPr>
        <p:cxnSp>
          <p:nvCxnSpPr>
            <p:cNvPr id="28" name="Straight Connector 54">
              <a:extLst>
                <a:ext uri="{FF2B5EF4-FFF2-40B4-BE49-F238E27FC236}">
                  <a16:creationId xmlns:a16="http://schemas.microsoft.com/office/drawing/2014/main" id="{F522E019-610A-F73D-217D-E700F35FF324}"/>
                </a:ext>
              </a:extLst>
            </p:cNvPr>
            <p:cNvCxnSpPr/>
            <p:nvPr/>
          </p:nvCxnSpPr>
          <p:spPr>
            <a:xfrm flipH="1" flipV="1">
              <a:off x="1222633" y="2478069"/>
              <a:ext cx="1607" cy="3714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אליפסה 28">
              <a:extLst>
                <a:ext uri="{FF2B5EF4-FFF2-40B4-BE49-F238E27FC236}">
                  <a16:creationId xmlns:a16="http://schemas.microsoft.com/office/drawing/2014/main" id="{791CF10E-C70A-C223-2BE2-B538878E68CC}"/>
                </a:ext>
              </a:extLst>
            </p:cNvPr>
            <p:cNvSpPr/>
            <p:nvPr/>
          </p:nvSpPr>
          <p:spPr>
            <a:xfrm>
              <a:off x="1166969" y="2812549"/>
              <a:ext cx="108000" cy="108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31" name="מחבר ישר 30">
            <a:extLst>
              <a:ext uri="{FF2B5EF4-FFF2-40B4-BE49-F238E27FC236}">
                <a16:creationId xmlns:a16="http://schemas.microsoft.com/office/drawing/2014/main" id="{ED3D35EC-5FED-C04B-AFB5-411F17D10201}"/>
              </a:ext>
            </a:extLst>
          </p:cNvPr>
          <p:cNvCxnSpPr>
            <a:cxnSpLocks/>
          </p:cNvCxnSpPr>
          <p:nvPr/>
        </p:nvCxnSpPr>
        <p:spPr>
          <a:xfrm flipH="1">
            <a:off x="6695011" y="3096135"/>
            <a:ext cx="195399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מחבר ישר 33">
            <a:extLst>
              <a:ext uri="{FF2B5EF4-FFF2-40B4-BE49-F238E27FC236}">
                <a16:creationId xmlns:a16="http://schemas.microsoft.com/office/drawing/2014/main" id="{C320C488-545E-C8D1-F6F6-B1CE5B1DE746}"/>
              </a:ext>
            </a:extLst>
          </p:cNvPr>
          <p:cNvCxnSpPr>
            <a:cxnSpLocks/>
          </p:cNvCxnSpPr>
          <p:nvPr/>
        </p:nvCxnSpPr>
        <p:spPr>
          <a:xfrm>
            <a:off x="865238" y="4100059"/>
            <a:ext cx="967785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תיבת טקסט 35">
            <a:extLst>
              <a:ext uri="{FF2B5EF4-FFF2-40B4-BE49-F238E27FC236}">
                <a16:creationId xmlns:a16="http://schemas.microsoft.com/office/drawing/2014/main" id="{AD8CB089-798D-3EE1-A1B1-246DDC58796E}"/>
              </a:ext>
            </a:extLst>
          </p:cNvPr>
          <p:cNvSpPr txBox="1"/>
          <p:nvPr/>
        </p:nvSpPr>
        <p:spPr>
          <a:xfrm>
            <a:off x="8649003" y="3837245"/>
            <a:ext cx="1962909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יעד עזיבה חודשי 5.5%</a:t>
            </a:r>
          </a:p>
        </p:txBody>
      </p:sp>
    </p:spTree>
    <p:extLst>
      <p:ext uri="{BB962C8B-B14F-4D97-AF65-F5344CB8AC3E}">
        <p14:creationId xmlns:p14="http://schemas.microsoft.com/office/powerpoint/2010/main" val="34625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תרשים 1">
            <a:extLst>
              <a:ext uri="{FF2B5EF4-FFF2-40B4-BE49-F238E27FC236}">
                <a16:creationId xmlns:a16="http://schemas.microsoft.com/office/drawing/2014/main" id="{228767F1-8BED-C72C-657C-AE6D85C4B6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5729407"/>
              </p:ext>
            </p:extLst>
          </p:nvPr>
        </p:nvGraphicFramePr>
        <p:xfrm>
          <a:off x="1256380" y="1800225"/>
          <a:ext cx="9834409" cy="4286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10">
            <a:extLst>
              <a:ext uri="{FF2B5EF4-FFF2-40B4-BE49-F238E27FC236}">
                <a16:creationId xmlns:a16="http://schemas.microsoft.com/office/drawing/2014/main" id="{2C9285A9-892F-0AF1-5A38-22608D7490C1}"/>
              </a:ext>
            </a:extLst>
          </p:cNvPr>
          <p:cNvSpPr txBox="1"/>
          <p:nvPr/>
        </p:nvSpPr>
        <p:spPr>
          <a:xfrm>
            <a:off x="807076" y="356026"/>
            <a:ext cx="1038479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שיפור דרמטי </a:t>
            </a: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srgbClr val="2767F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באחוז הכרטיסים התקינים </a:t>
            </a: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ברבעון האחרון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כתוצאה מתהליכי השיפור שהובלנו במהלך שנת 2023</a:t>
            </a:r>
          </a:p>
        </p:txBody>
      </p:sp>
    </p:spTree>
    <p:extLst>
      <p:ext uri="{BB962C8B-B14F-4D97-AF65-F5344CB8AC3E}">
        <p14:creationId xmlns:p14="http://schemas.microsoft.com/office/powerpoint/2010/main" val="2179360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גרפיקה 1" descr="מbrushstroke">
            <a:extLst>
              <a:ext uri="{FF2B5EF4-FFF2-40B4-BE49-F238E27FC236}">
                <a16:creationId xmlns:a16="http://schemas.microsoft.com/office/drawing/2014/main" id="{E54431E5-0250-0789-3316-9E45E48A9C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389" t="39024" r="10472" b="36585"/>
          <a:stretch/>
        </p:blipFill>
        <p:spPr>
          <a:xfrm>
            <a:off x="1091381" y="170664"/>
            <a:ext cx="9707343" cy="707846"/>
          </a:xfrm>
          <a:prstGeom prst="rect">
            <a:avLst/>
          </a:prstGeom>
        </p:spPr>
      </p:pic>
      <p:cxnSp>
        <p:nvCxnSpPr>
          <p:cNvPr id="4" name="מחבר ישר 3">
            <a:extLst>
              <a:ext uri="{FF2B5EF4-FFF2-40B4-BE49-F238E27FC236}">
                <a16:creationId xmlns:a16="http://schemas.microsoft.com/office/drawing/2014/main" id="{D7E1E415-244B-D918-32C3-EC6A85E3F667}"/>
              </a:ext>
            </a:extLst>
          </p:cNvPr>
          <p:cNvCxnSpPr>
            <a:cxnSpLocks/>
          </p:cNvCxnSpPr>
          <p:nvPr/>
        </p:nvCxnSpPr>
        <p:spPr>
          <a:xfrm>
            <a:off x="10631576" y="291675"/>
            <a:ext cx="0" cy="83750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מלבן 6">
            <a:extLst>
              <a:ext uri="{FF2B5EF4-FFF2-40B4-BE49-F238E27FC236}">
                <a16:creationId xmlns:a16="http://schemas.microsoft.com/office/drawing/2014/main" id="{7DBC1D88-D4A2-77DF-4307-422BD8E1CF87}"/>
              </a:ext>
            </a:extLst>
          </p:cNvPr>
          <p:cNvSpPr/>
          <p:nvPr/>
        </p:nvSpPr>
        <p:spPr>
          <a:xfrm>
            <a:off x="10562752" y="350429"/>
            <a:ext cx="1629248" cy="72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Rubik" pitchFamily="2" charset="-79"/>
              </a:rPr>
              <a:t>סיכום שנה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Rubik" pitchFamily="2" charset="-79"/>
              </a:rPr>
              <a:t>2023</a:t>
            </a:r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B3786B41-149E-2FCA-535A-8D9759CDE4C9}"/>
              </a:ext>
            </a:extLst>
          </p:cNvPr>
          <p:cNvSpPr/>
          <p:nvPr/>
        </p:nvSpPr>
        <p:spPr>
          <a:xfrm>
            <a:off x="235976" y="350429"/>
            <a:ext cx="10307113" cy="72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1701323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Rubik" panose="00000500000000000000" pitchFamily="2" charset="-79"/>
              </a:rPr>
              <a:t>סיימנו את השנה בשיא עם 6,309 מכירות בדצמבר </a:t>
            </a:r>
          </a:p>
          <a:p>
            <a:pPr marL="0" marR="0" lvl="0" indent="0" algn="r" defTabSz="1701323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Rubik" panose="00000500000000000000" pitchFamily="2" charset="-79"/>
              </a:rPr>
              <a:t>גידול בנתוני מכירות של 35% מול שנה שעברה</a:t>
            </a: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EE600E9D-5908-40E3-B30E-E1C37C78ED00}"/>
              </a:ext>
            </a:extLst>
          </p:cNvPr>
          <p:cNvSpPr/>
          <p:nvPr/>
        </p:nvSpPr>
        <p:spPr>
          <a:xfrm>
            <a:off x="9277456" y="2655294"/>
            <a:ext cx="1285296" cy="2954868"/>
          </a:xfrm>
          <a:prstGeom prst="rect">
            <a:avLst/>
          </a:prstGeom>
          <a:solidFill>
            <a:srgbClr val="D9D9D9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9" name="תרשים 8">
            <a:extLst>
              <a:ext uri="{FF2B5EF4-FFF2-40B4-BE49-F238E27FC236}">
                <a16:creationId xmlns:a16="http://schemas.microsoft.com/office/drawing/2014/main" id="{B37DCB7F-DD59-4FB0-A014-7921E2ADDF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7396243"/>
              </p:ext>
            </p:extLst>
          </p:nvPr>
        </p:nvGraphicFramePr>
        <p:xfrm>
          <a:off x="424699" y="1778389"/>
          <a:ext cx="10752666" cy="4170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9" name="גרפיקה 18" descr="הפעל עם מילוי מלא">
            <a:extLst>
              <a:ext uri="{FF2B5EF4-FFF2-40B4-BE49-F238E27FC236}">
                <a16:creationId xmlns:a16="http://schemas.microsoft.com/office/drawing/2014/main" id="{2C41FDB9-35D2-B5A4-2205-0E16D45EEF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 flipV="1">
            <a:off x="8092101" y="2486342"/>
            <a:ext cx="407732" cy="416560"/>
          </a:xfrm>
          <a:prstGeom prst="rect">
            <a:avLst/>
          </a:prstGeom>
        </p:spPr>
      </p:pic>
      <p:sp>
        <p:nvSpPr>
          <p:cNvPr id="20" name="מלבן: פינות מעוגלות 19">
            <a:extLst>
              <a:ext uri="{FF2B5EF4-FFF2-40B4-BE49-F238E27FC236}">
                <a16:creationId xmlns:a16="http://schemas.microsoft.com/office/drawing/2014/main" id="{F952A61A-9EF0-9952-4B55-204EFC4D2637}"/>
              </a:ext>
            </a:extLst>
          </p:cNvPr>
          <p:cNvSpPr/>
          <p:nvPr/>
        </p:nvSpPr>
        <p:spPr>
          <a:xfrm>
            <a:off x="9266959" y="1679589"/>
            <a:ext cx="1295793" cy="523220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8136617C-9A6A-35C4-E7D9-EA09632CA848}"/>
              </a:ext>
            </a:extLst>
          </p:cNvPr>
          <p:cNvSpPr txBox="1"/>
          <p:nvPr/>
        </p:nvSpPr>
        <p:spPr>
          <a:xfrm>
            <a:off x="9266959" y="1787311"/>
            <a:ext cx="8953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4282A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35% </a:t>
            </a:r>
            <a:r>
              <a:rPr kumimoji="0" lang="he-IL" sz="1400" b="1" i="0" u="none" strike="noStrike" kern="1200" cap="none" spc="0" normalizeH="0" baseline="0" noProof="0" dirty="0">
                <a:ln>
                  <a:noFill/>
                </a:ln>
                <a:solidFill>
                  <a:srgbClr val="24282A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 גידול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4282A"/>
              </a:solidFill>
              <a:effectLst/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גרפיקה 21" descr="הפעל עם מילוי מלא">
            <a:extLst>
              <a:ext uri="{FF2B5EF4-FFF2-40B4-BE49-F238E27FC236}">
                <a16:creationId xmlns:a16="http://schemas.microsoft.com/office/drawing/2014/main" id="{2C566C5F-2152-4409-6FE2-FD9DC21ECD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 flipV="1">
            <a:off x="10038801" y="1732919"/>
            <a:ext cx="407732" cy="416560"/>
          </a:xfrm>
          <a:prstGeom prst="rect">
            <a:avLst/>
          </a:prstGeom>
        </p:spPr>
      </p:pic>
      <p:cxnSp>
        <p:nvCxnSpPr>
          <p:cNvPr id="23" name="מחבר ישר 22">
            <a:extLst>
              <a:ext uri="{FF2B5EF4-FFF2-40B4-BE49-F238E27FC236}">
                <a16:creationId xmlns:a16="http://schemas.microsoft.com/office/drawing/2014/main" id="{76B5A0FA-40DD-4090-2385-A117BC35C06D}"/>
              </a:ext>
            </a:extLst>
          </p:cNvPr>
          <p:cNvCxnSpPr>
            <a:cxnSpLocks/>
            <a:stCxn id="20" idx="2"/>
          </p:cNvCxnSpPr>
          <p:nvPr/>
        </p:nvCxnSpPr>
        <p:spPr>
          <a:xfrm flipH="1">
            <a:off x="9910687" y="2202809"/>
            <a:ext cx="4169" cy="44211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8094313"/>
      </p:ext>
    </p:extLst>
  </p:cSld>
  <p:clrMapOvr>
    <a:masterClrMapping/>
  </p:clrMapOvr>
</p:sld>
</file>

<file path=ppt/theme/theme1.xml><?xml version="1.0" encoding="utf-8"?>
<a:theme xmlns:a="http://schemas.openxmlformats.org/drawingml/2006/main" name="17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ערכת נושא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ערכת נושא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ערכת נושא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ערכת נושא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ערכת נושא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ערכת נושא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115</Words>
  <Application>Microsoft Office PowerPoint</Application>
  <PresentationFormat>מסך רחב</PresentationFormat>
  <Paragraphs>33</Paragraphs>
  <Slides>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11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17" baseType="lpstr">
      <vt:lpstr>Arial</vt:lpstr>
      <vt:lpstr>Calibri</vt:lpstr>
      <vt:lpstr>EconSansCnd</vt:lpstr>
      <vt:lpstr>Fb Jabutinski</vt:lpstr>
      <vt:lpstr>Fb Jabutinski HebEng</vt:lpstr>
      <vt:lpstr>Fb JabutinskiEng Black</vt:lpstr>
      <vt:lpstr>Fb JabutinskiEng Con</vt:lpstr>
      <vt:lpstr>Fb JabutinskiEng Light</vt:lpstr>
      <vt:lpstr>Open Sans</vt:lpstr>
      <vt:lpstr>Open Sans Hebrew Light</vt:lpstr>
      <vt:lpstr>OpenSansHebrew</vt:lpstr>
      <vt:lpstr>17_ערכת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דנה פרי</dc:creator>
  <cp:lastModifiedBy>דנה פרי</cp:lastModifiedBy>
  <cp:revision>2</cp:revision>
  <dcterms:created xsi:type="dcterms:W3CDTF">2023-12-19T06:14:32Z</dcterms:created>
  <dcterms:modified xsi:type="dcterms:W3CDTF">2023-12-19T10:08:27Z</dcterms:modified>
</cp:coreProperties>
</file>